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1"/>
  </p:sldMasterIdLst>
  <p:notesMasterIdLst>
    <p:notesMasterId r:id="rId4"/>
  </p:notesMasterIdLst>
  <p:handoutMasterIdLst>
    <p:handoutMasterId r:id="rId58"/>
  </p:handoutMasterIdLst>
  <p:sldIdLst>
    <p:sldId id="473" r:id="rId3"/>
    <p:sldId id="546" r:id="rId5"/>
    <p:sldId id="491" r:id="rId6"/>
    <p:sldId id="488" r:id="rId7"/>
    <p:sldId id="492" r:id="rId8"/>
    <p:sldId id="493" r:id="rId9"/>
    <p:sldId id="489" r:id="rId10"/>
    <p:sldId id="494" r:id="rId11"/>
    <p:sldId id="495" r:id="rId12"/>
    <p:sldId id="683" r:id="rId13"/>
    <p:sldId id="684" r:id="rId14"/>
    <p:sldId id="471" r:id="rId15"/>
    <p:sldId id="472" r:id="rId16"/>
    <p:sldId id="470" r:id="rId17"/>
    <p:sldId id="629" r:id="rId18"/>
    <p:sldId id="634" r:id="rId19"/>
    <p:sldId id="523" r:id="rId20"/>
    <p:sldId id="455" r:id="rId21"/>
    <p:sldId id="630" r:id="rId22"/>
    <p:sldId id="576" r:id="rId23"/>
    <p:sldId id="577" r:id="rId24"/>
    <p:sldId id="631" r:id="rId25"/>
    <p:sldId id="632" r:id="rId26"/>
    <p:sldId id="633" r:id="rId27"/>
    <p:sldId id="578" r:id="rId28"/>
    <p:sldId id="458" r:id="rId29"/>
    <p:sldId id="589" r:id="rId30"/>
    <p:sldId id="556" r:id="rId31"/>
    <p:sldId id="501" r:id="rId32"/>
    <p:sldId id="502" r:id="rId33"/>
    <p:sldId id="503" r:id="rId34"/>
    <p:sldId id="504" r:id="rId35"/>
    <p:sldId id="529" r:id="rId36"/>
    <p:sldId id="512" r:id="rId37"/>
    <p:sldId id="531" r:id="rId38"/>
    <p:sldId id="532" r:id="rId39"/>
    <p:sldId id="590" r:id="rId40"/>
    <p:sldId id="533" r:id="rId41"/>
    <p:sldId id="534" r:id="rId42"/>
    <p:sldId id="535" r:id="rId43"/>
    <p:sldId id="536" r:id="rId44"/>
    <p:sldId id="539" r:id="rId45"/>
    <p:sldId id="537" r:id="rId46"/>
    <p:sldId id="538" r:id="rId47"/>
    <p:sldId id="506" r:id="rId48"/>
    <p:sldId id="509" r:id="rId49"/>
    <p:sldId id="515" r:id="rId50"/>
    <p:sldId id="500" r:id="rId51"/>
    <p:sldId id="505" r:id="rId52"/>
    <p:sldId id="511" r:id="rId53"/>
    <p:sldId id="490" r:id="rId54"/>
    <p:sldId id="544" r:id="rId55"/>
    <p:sldId id="545" r:id="rId56"/>
    <p:sldId id="484" r:id="rId57"/>
  </p:sldIdLst>
  <p:sldSz cx="9145270" cy="5144770"/>
  <p:notesSz cx="6858000" cy="9144000"/>
  <p:embeddedFontLst>
    <p:embeddedFont>
      <p:font typeface="Amelia BT" panose="04040804050F02020703" pitchFamily="82" charset="0"/>
      <p:regular r:id="rId62"/>
    </p:embeddedFont>
    <p:embeddedFont>
      <p:font typeface="微软雅黑" panose="020B0503020204020204" pitchFamily="34" charset="-122"/>
      <p:regular r:id="rId63"/>
    </p:embeddedFont>
    <p:embeddedFont>
      <p:font typeface="Arial Unicode MS" panose="020B0604020202020204" pitchFamily="34" charset="-122"/>
      <p:regular r:id="rId64"/>
    </p:embeddedFont>
    <p:embeddedFont>
      <p:font typeface="Arial Rounded MT Bold" panose="020F0704030504030204" pitchFamily="34" charset="0"/>
      <p:regular r:id="rId65"/>
    </p:embeddedFont>
    <p:embeddedFont>
      <p:font typeface="Verdana" panose="020B0604030504040204" pitchFamily="34" charset="0"/>
      <p:regular r:id="rId66"/>
      <p:bold r:id="rId67"/>
      <p:italic r:id="rId68"/>
      <p:boldItalic r:id="rId69"/>
    </p:embeddedFont>
  </p:embeddedFont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melia BT" panose="04040804050F02020703" pitchFamily="82" charset="0"/>
        <a:ea typeface="+mn-ea"/>
        <a:cs typeface="+mn-cs"/>
      </a:defRPr>
    </a:lvl1pPr>
    <a:lvl2pPr marL="36322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melia BT" panose="04040804050F02020703" pitchFamily="82" charset="0"/>
        <a:ea typeface="+mn-ea"/>
        <a:cs typeface="+mn-cs"/>
      </a:defRPr>
    </a:lvl2pPr>
    <a:lvl3pPr marL="725805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melia BT" panose="04040804050F02020703" pitchFamily="82" charset="0"/>
        <a:ea typeface="+mn-ea"/>
        <a:cs typeface="+mn-cs"/>
      </a:defRPr>
    </a:lvl3pPr>
    <a:lvl4pPr marL="1089025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melia BT" panose="04040804050F02020703" pitchFamily="82" charset="0"/>
        <a:ea typeface="+mn-ea"/>
        <a:cs typeface="+mn-cs"/>
      </a:defRPr>
    </a:lvl4pPr>
    <a:lvl5pPr marL="145161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melia BT" panose="04040804050F02020703" pitchFamily="82" charset="0"/>
        <a:ea typeface="+mn-ea"/>
        <a:cs typeface="+mn-cs"/>
      </a:defRPr>
    </a:lvl5pPr>
    <a:lvl6pPr marL="1814830" algn="l" defTabSz="725805" rtl="0" eaLnBrk="1" latinLnBrk="0" hangingPunct="1">
      <a:defRPr kern="1200">
        <a:solidFill>
          <a:schemeClr val="tx1"/>
        </a:solidFill>
        <a:latin typeface="Amelia BT" panose="04040804050F02020703" pitchFamily="82" charset="0"/>
        <a:ea typeface="+mn-ea"/>
        <a:cs typeface="+mn-cs"/>
      </a:defRPr>
    </a:lvl6pPr>
    <a:lvl7pPr marL="2177415" algn="l" defTabSz="725805" rtl="0" eaLnBrk="1" latinLnBrk="0" hangingPunct="1">
      <a:defRPr kern="1200">
        <a:solidFill>
          <a:schemeClr val="tx1"/>
        </a:solidFill>
        <a:latin typeface="Amelia BT" panose="04040804050F02020703" pitchFamily="82" charset="0"/>
        <a:ea typeface="+mn-ea"/>
        <a:cs typeface="+mn-cs"/>
      </a:defRPr>
    </a:lvl7pPr>
    <a:lvl8pPr marL="2540635" algn="l" defTabSz="725805" rtl="0" eaLnBrk="1" latinLnBrk="0" hangingPunct="1">
      <a:defRPr kern="1200">
        <a:solidFill>
          <a:schemeClr val="tx1"/>
        </a:solidFill>
        <a:latin typeface="Amelia BT" panose="04040804050F02020703" pitchFamily="82" charset="0"/>
        <a:ea typeface="+mn-ea"/>
        <a:cs typeface="+mn-cs"/>
      </a:defRPr>
    </a:lvl8pPr>
    <a:lvl9pPr marL="2903220" algn="l" defTabSz="725805" rtl="0" eaLnBrk="1" latinLnBrk="0" hangingPunct="1">
      <a:defRPr kern="1200">
        <a:solidFill>
          <a:schemeClr val="tx1"/>
        </a:solidFill>
        <a:latin typeface="Amelia BT" panose="04040804050F02020703" pitchFamily="8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  <a:srgbClr val="FF7B21"/>
    <a:srgbClr val="005D7E"/>
    <a:srgbClr val="004D86"/>
    <a:srgbClr val="0099CC"/>
    <a:srgbClr val="0070C0"/>
    <a:srgbClr val="3399FF"/>
    <a:srgbClr val="FF822D"/>
    <a:srgbClr val="FF6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78" autoAdjust="0"/>
    <p:restoredTop sz="86456" autoAdjust="0"/>
  </p:normalViewPr>
  <p:slideViewPr>
    <p:cSldViewPr>
      <p:cViewPr>
        <p:scale>
          <a:sx n="75" d="100"/>
          <a:sy n="75" d="100"/>
        </p:scale>
        <p:origin x="18" y="-138"/>
      </p:cViewPr>
      <p:guideLst>
        <p:guide orient="horz" pos="1620"/>
        <p:guide pos="2923"/>
      </p:guideLst>
    </p:cSldViewPr>
  </p:slideViewPr>
  <p:outlineViewPr>
    <p:cViewPr>
      <p:scale>
        <a:sx n="33" d="100"/>
        <a:sy n="33" d="100"/>
      </p:scale>
      <p:origin x="252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1902" y="-102"/>
      </p:cViewPr>
      <p:guideLst>
        <p:guide orient="horz" pos="2879"/>
        <p:guide pos="219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9" Type="http://schemas.openxmlformats.org/officeDocument/2006/relationships/font" Target="fonts/font8.fntdata"/><Relationship Id="rId68" Type="http://schemas.openxmlformats.org/officeDocument/2006/relationships/font" Target="fonts/font7.fntdata"/><Relationship Id="rId67" Type="http://schemas.openxmlformats.org/officeDocument/2006/relationships/font" Target="fonts/font6.fntdata"/><Relationship Id="rId66" Type="http://schemas.openxmlformats.org/officeDocument/2006/relationships/font" Target="fonts/font5.fntdata"/><Relationship Id="rId65" Type="http://schemas.openxmlformats.org/officeDocument/2006/relationships/font" Target="fonts/font4.fntdata"/><Relationship Id="rId64" Type="http://schemas.openxmlformats.org/officeDocument/2006/relationships/font" Target="fonts/font3.fntdata"/><Relationship Id="rId63" Type="http://schemas.openxmlformats.org/officeDocument/2006/relationships/font" Target="fonts/font2.fntdata"/><Relationship Id="rId62" Type="http://schemas.openxmlformats.org/officeDocument/2006/relationships/font" Target="fonts/font1.fntdata"/><Relationship Id="rId61" Type="http://schemas.openxmlformats.org/officeDocument/2006/relationships/tableStyles" Target="tableStyles.xml"/><Relationship Id="rId60" Type="http://schemas.openxmlformats.org/officeDocument/2006/relationships/viewProps" Target="viewProps.xml"/><Relationship Id="rId6" Type="http://schemas.openxmlformats.org/officeDocument/2006/relationships/slide" Target="slides/slide3.xml"/><Relationship Id="rId59" Type="http://schemas.openxmlformats.org/officeDocument/2006/relationships/presProps" Target="presProps.xml"/><Relationship Id="rId58" Type="http://schemas.openxmlformats.org/officeDocument/2006/relationships/handoutMaster" Target="handoutMasters/handoutMaster1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305A876-8338-4152-BCD0-3F7DED0ED60D}" type="slidenum">
              <a:rPr lang="en-US" altLang="zh-CN"/>
            </a:fld>
            <a:endParaRPr lang="en-US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706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zh-CN"/>
              <a:t>Click to 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en-US" altLang="zh-CN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F1DF050-111D-4C6F-BB0A-4346D970594C}" type="slidenum">
              <a:rPr lang="en-US" altLang="zh-CN"/>
            </a:fld>
            <a:endParaRPr lang="en-US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363220" algn="l" rtl="0" fontAlgn="base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725805" algn="l" rtl="0" fontAlgn="base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089025" algn="l" rtl="0" fontAlgn="base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451610" algn="l" rtl="0" fontAlgn="base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1814830" algn="l" defTabSz="72580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177415" algn="l" defTabSz="72580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40635" algn="l" defTabSz="72580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03220" algn="l" defTabSz="72580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PhAnim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58594-11FD-4964-90E1-C54E39D3927D}" type="datetime1">
              <a:rPr lang="zh-CN" altLang="en-US"/>
            </a:fld>
            <a:endParaRPr lang="en-US" altLang="zh-CN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5DA6A-BA3B-44CD-8534-3CD2B1974B70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99000">
              <a:schemeClr val="accent4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"/>
            <a:ext cx="9145615" cy="514440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208761"/>
            <a:ext cx="911427" cy="33830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11427" y="208759"/>
            <a:ext cx="8234161" cy="3383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zh-CN" altLang="en-US"/>
          </a:p>
        </p:txBody>
      </p:sp>
      <p:sp>
        <p:nvSpPr>
          <p:cNvPr id="12" name="直角三角形 11"/>
          <p:cNvSpPr/>
          <p:nvPr userDrawn="1"/>
        </p:nvSpPr>
        <p:spPr>
          <a:xfrm>
            <a:off x="8838897" y="134144"/>
            <a:ext cx="80993" cy="56264"/>
          </a:xfrm>
          <a:prstGeom prst="rtTriangle">
            <a:avLst/>
          </a:prstGeom>
          <a:solidFill>
            <a:srgbClr val="F8F8F8">
              <a:alpha val="84706"/>
            </a:srgb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68589" tIns="34295" rIns="68589" bIns="34295"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400" b="1" i="0" u="none" strike="noStrike" kern="0" cap="none" spc="0" normalizeH="0" baseline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Rectangle 5"/>
          <p:cNvSpPr>
            <a:spLocks noChangeArrowheads="1"/>
          </p:cNvSpPr>
          <p:nvPr userDrawn="1"/>
        </p:nvSpPr>
        <p:spPr bwMode="auto">
          <a:xfrm rot="16200000">
            <a:off x="8348407" y="128553"/>
            <a:ext cx="475737" cy="505246"/>
          </a:xfrm>
          <a:custGeom>
            <a:avLst/>
            <a:gdLst/>
            <a:ahLst/>
            <a:cxnLst/>
            <a:rect l="l" t="t" r="r" b="b"/>
            <a:pathLst>
              <a:path w="4732299" h="655200">
                <a:moveTo>
                  <a:pt x="29842" y="0"/>
                </a:moveTo>
                <a:lnTo>
                  <a:pt x="4732299" y="0"/>
                </a:lnTo>
                <a:lnTo>
                  <a:pt x="4732299" y="655200"/>
                </a:lnTo>
                <a:lnTo>
                  <a:pt x="0" y="655200"/>
                </a:lnTo>
                <a:lnTo>
                  <a:pt x="0" y="651669"/>
                </a:lnTo>
                <a:lnTo>
                  <a:pt x="25384" y="651669"/>
                </a:lnTo>
                <a:lnTo>
                  <a:pt x="393662" y="323851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68589" tIns="34295" rIns="68589" bIns="34295"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400" b="1" i="0" u="none" strike="noStrike" kern="0" cap="none" spc="0" normalizeH="0" baseline="0" dirty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5"/>
          <p:cNvSpPr txBox="1"/>
          <p:nvPr userDrawn="1"/>
        </p:nvSpPr>
        <p:spPr>
          <a:xfrm>
            <a:off x="8333652" y="218667"/>
            <a:ext cx="505246" cy="346356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/>
            <a:fld id="{2EEF1883-7A0E-4F66-9932-E581691AD397}" type="slidenum">
              <a:rPr lang="zh-CN" altLang="en-US" sz="1800" smtClean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</a:fld>
            <a:r>
              <a:rPr lang="zh-CN" altLang="en-US" sz="1800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endParaRPr lang="zh-CN" altLang="en-US" sz="1800" b="0" dirty="0">
              <a:solidFill>
                <a:srgbClr val="0070C0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slow">
    <p:cover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panose="020B0604020202020204" pitchFamily="34" charset="0"/>
        </a:defRPr>
      </a:lvl5pPr>
      <a:lvl6pPr marL="363220" algn="l" rtl="0" fontAlgn="base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panose="020B0604020202020204" pitchFamily="34" charset="0"/>
        </a:defRPr>
      </a:lvl6pPr>
      <a:lvl7pPr marL="725805" algn="l" rtl="0" fontAlgn="base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panose="020B0604020202020204" pitchFamily="34" charset="0"/>
        </a:defRPr>
      </a:lvl7pPr>
      <a:lvl8pPr marL="1089025" algn="l" rtl="0" fontAlgn="base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panose="020B0604020202020204" pitchFamily="34" charset="0"/>
        </a:defRPr>
      </a:lvl8pPr>
      <a:lvl9pPr marL="1451610" algn="l" rtl="0" fontAlgn="base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72415" indent="-272415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589915" indent="-226695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2pPr>
      <a:lvl3pPr marL="907415" indent="-181610" algn="l" rtl="0" eaLnBrk="0" fontAlgn="base" hangingPunct="0">
        <a:spcBef>
          <a:spcPct val="20000"/>
        </a:spcBef>
        <a:spcAft>
          <a:spcPct val="0"/>
        </a:spcAft>
        <a:buChar char="•"/>
        <a:defRPr sz="1900">
          <a:solidFill>
            <a:schemeClr val="tx1"/>
          </a:solidFill>
          <a:latin typeface="+mn-lt"/>
        </a:defRPr>
      </a:lvl3pPr>
      <a:lvl4pPr marL="1270000" indent="-18161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633220" indent="-18161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1995805" indent="-18161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359025" indent="-18161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2722245" indent="-18161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084830" indent="-18161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7258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3220" algn="l" defTabSz="7258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5805" algn="l" defTabSz="7258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89025" algn="l" defTabSz="7258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1610" algn="l" defTabSz="7258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4830" algn="l" defTabSz="7258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77415" algn="l" defTabSz="7258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0635" algn="l" defTabSz="7258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3220" algn="l" defTabSz="7258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jpeg"/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9.jpeg"/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image" Target="../media/image4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3.jpeg"/><Relationship Id="rId1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7.emf"/><Relationship Id="rId1" Type="http://schemas.openxmlformats.org/officeDocument/2006/relationships/image" Target="../media/image56.emf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emf"/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9.jpeg"/><Relationship Id="rId1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1.emf"/><Relationship Id="rId1" Type="http://schemas.openxmlformats.org/officeDocument/2006/relationships/image" Target="../media/image6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3.emf"/><Relationship Id="rId1" Type="http://schemas.openxmlformats.org/officeDocument/2006/relationships/image" Target="../media/image6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5.emf"/><Relationship Id="rId1" Type="http://schemas.openxmlformats.org/officeDocument/2006/relationships/image" Target="../media/image6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7.emf"/><Relationship Id="rId1" Type="http://schemas.openxmlformats.org/officeDocument/2006/relationships/image" Target="../media/image66.emf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2.jpeg"/><Relationship Id="rId1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1" Type="http://schemas.openxmlformats.org/officeDocument/2006/relationships/image" Target="../media/image7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6.jpeg"/><Relationship Id="rId1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8.png"/><Relationship Id="rId2" Type="http://schemas.openxmlformats.org/officeDocument/2006/relationships/image" Target="../media/image81.jpeg"/><Relationship Id="rId1" Type="http://schemas.openxmlformats.org/officeDocument/2006/relationships/image" Target="../media/image80.jpe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image" Target="../media/image82.jpe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4.png"/><Relationship Id="rId2" Type="http://schemas.openxmlformats.org/officeDocument/2006/relationships/image" Target="../media/image86.jpeg"/><Relationship Id="rId1" Type="http://schemas.openxmlformats.org/officeDocument/2006/relationships/image" Target="../media/image85.jpe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image" Target="../media/image87.jpe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image" Target="../media/image90.jpe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4.emf"/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6.emf"/><Relationship Id="rId2" Type="http://schemas.openxmlformats.org/officeDocument/2006/relationships/image" Target="../media/image84.png"/><Relationship Id="rId1" Type="http://schemas.openxmlformats.org/officeDocument/2006/relationships/image" Target="../media/image95.jpe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7.emf"/><Relationship Id="rId2" Type="http://schemas.openxmlformats.org/officeDocument/2006/relationships/image" Target="../media/image84.png"/><Relationship Id="rId1" Type="http://schemas.openxmlformats.org/officeDocument/2006/relationships/image" Target="../media/image95.jpe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0.emf"/><Relationship Id="rId2" Type="http://schemas.openxmlformats.org/officeDocument/2006/relationships/image" Target="../media/image99.jpeg"/><Relationship Id="rId1" Type="http://schemas.openxmlformats.org/officeDocument/2006/relationships/image" Target="../media/image98.jpe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4.png"/><Relationship Id="rId2" Type="http://schemas.openxmlformats.org/officeDocument/2006/relationships/image" Target="../media/image102.jpeg"/><Relationship Id="rId1" Type="http://schemas.openxmlformats.org/officeDocument/2006/relationships/image" Target="../media/image101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4.png"/><Relationship Id="rId2" Type="http://schemas.openxmlformats.org/officeDocument/2006/relationships/image" Target="../media/image104.jpeg"/><Relationship Id="rId1" Type="http://schemas.openxmlformats.org/officeDocument/2006/relationships/image" Target="../media/image103.jpe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image" Target="../media/image105.emf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4.png"/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image" Target="../media/image108.jpeg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4.png"/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image" Target="../media/image111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image" Target="../media/image114.pn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image" Target="../media/image117.jpe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4.png"/><Relationship Id="rId2" Type="http://schemas.openxmlformats.org/officeDocument/2006/relationships/image" Target="../media/image121.jpeg"/><Relationship Id="rId1" Type="http://schemas.openxmlformats.org/officeDocument/2006/relationships/image" Target="../media/image120.jpe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image" Target="../media/image122.jpe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4.png"/><Relationship Id="rId2" Type="http://schemas.openxmlformats.org/officeDocument/2006/relationships/image" Target="../media/image126.png"/><Relationship Id="rId1" Type="http://schemas.openxmlformats.org/officeDocument/2006/relationships/image" Target="../media/image125.jpe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8.jpeg"/><Relationship Id="rId2" Type="http://schemas.openxmlformats.org/officeDocument/2006/relationships/image" Target="../media/image84.png"/><Relationship Id="rId1" Type="http://schemas.openxmlformats.org/officeDocument/2006/relationships/image" Target="../media/image127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0.jpeg"/><Relationship Id="rId2" Type="http://schemas.openxmlformats.org/officeDocument/2006/relationships/image" Target="../media/image84.png"/><Relationship Id="rId1" Type="http://schemas.openxmlformats.org/officeDocument/2006/relationships/image" Target="../media/image129.jpeg"/></Relationships>
</file>

<file path=ppt/slides/_rels/slide5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9.png"/><Relationship Id="rId8" Type="http://schemas.openxmlformats.org/officeDocument/2006/relationships/image" Target="../media/image138.png"/><Relationship Id="rId7" Type="http://schemas.openxmlformats.org/officeDocument/2006/relationships/image" Target="../media/image137.png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9" Type="http://schemas.openxmlformats.org/officeDocument/2006/relationships/slideLayout" Target="../slideLayouts/slideLayout2.xml"/><Relationship Id="rId18" Type="http://schemas.openxmlformats.org/officeDocument/2006/relationships/image" Target="../media/image148.png"/><Relationship Id="rId17" Type="http://schemas.openxmlformats.org/officeDocument/2006/relationships/image" Target="../media/image147.png"/><Relationship Id="rId16" Type="http://schemas.openxmlformats.org/officeDocument/2006/relationships/image" Target="../media/image146.png"/><Relationship Id="rId15" Type="http://schemas.openxmlformats.org/officeDocument/2006/relationships/image" Target="../media/image145.png"/><Relationship Id="rId14" Type="http://schemas.openxmlformats.org/officeDocument/2006/relationships/image" Target="../media/image144.png"/><Relationship Id="rId13" Type="http://schemas.openxmlformats.org/officeDocument/2006/relationships/image" Target="../media/image143.png"/><Relationship Id="rId12" Type="http://schemas.openxmlformats.org/officeDocument/2006/relationships/image" Target="../media/image142.png"/><Relationship Id="rId11" Type="http://schemas.openxmlformats.org/officeDocument/2006/relationships/image" Target="../media/image141.png"/><Relationship Id="rId10" Type="http://schemas.openxmlformats.org/officeDocument/2006/relationships/image" Target="../media/image140.png"/><Relationship Id="rId1" Type="http://schemas.openxmlformats.org/officeDocument/2006/relationships/image" Target="../media/image131.png"/></Relationships>
</file>

<file path=ppt/slides/_rels/slide5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7.png"/><Relationship Id="rId8" Type="http://schemas.openxmlformats.org/officeDocument/2006/relationships/image" Target="../media/image156.png"/><Relationship Id="rId7" Type="http://schemas.openxmlformats.org/officeDocument/2006/relationships/image" Target="../media/image155.png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49.png"/></Relationships>
</file>

<file path=ppt/slides/_rels/slide5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6.png"/><Relationship Id="rId8" Type="http://schemas.openxmlformats.org/officeDocument/2006/relationships/image" Target="../media/image165.png"/><Relationship Id="rId7" Type="http://schemas.openxmlformats.org/officeDocument/2006/relationships/image" Target="../media/image164.png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jpeg"/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171.png"/><Relationship Id="rId14" Type="http://schemas.openxmlformats.org/officeDocument/2006/relationships/image" Target="../media/image170.png"/><Relationship Id="rId13" Type="http://schemas.openxmlformats.org/officeDocument/2006/relationships/image" Target="../media/image156.png"/><Relationship Id="rId12" Type="http://schemas.openxmlformats.org/officeDocument/2006/relationships/image" Target="../media/image169.png"/><Relationship Id="rId11" Type="http://schemas.openxmlformats.org/officeDocument/2006/relationships/image" Target="../media/image168.png"/><Relationship Id="rId10" Type="http://schemas.openxmlformats.org/officeDocument/2006/relationships/image" Target="../media/image167.png"/><Relationship Id="rId1" Type="http://schemas.openxmlformats.org/officeDocument/2006/relationships/image" Target="../media/image15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73.png"/><Relationship Id="rId1" Type="http://schemas.openxmlformats.org/officeDocument/2006/relationships/image" Target="../media/image17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7"/>
          <p:cNvSpPr txBox="1"/>
          <p:nvPr/>
        </p:nvSpPr>
        <p:spPr>
          <a:xfrm>
            <a:off x="1001577" y="187257"/>
            <a:ext cx="3780851" cy="37701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质量证书 </a:t>
            </a:r>
            <a:r>
              <a:rPr lang="en-US" altLang="zh-CN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Certifications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35065" y="1480820"/>
            <a:ext cx="2891790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 dirty="0" smtClean="0">
                <a:solidFill>
                  <a:srgbClr val="004D86"/>
                </a:solidFill>
                <a:latin typeface="Arial Rounded MT Bold" panose="020F0704030504030204" pitchFamily="34" charset="0"/>
              </a:rPr>
              <a:t>阿里巴巴与法国船级社（</a:t>
            </a:r>
            <a:r>
              <a:rPr lang="en-US" altLang="zh-CN" sz="1100" dirty="0" smtClean="0">
                <a:solidFill>
                  <a:srgbClr val="004D86"/>
                </a:solidFill>
                <a:latin typeface="Arial Rounded MT Bold" panose="020F0704030504030204" pitchFamily="34" charset="0"/>
              </a:rPr>
              <a:t>BV</a:t>
            </a:r>
            <a:r>
              <a:rPr lang="zh-CN" altLang="en-US" sz="1100" dirty="0" smtClean="0">
                <a:solidFill>
                  <a:srgbClr val="004D86"/>
                </a:solidFill>
                <a:latin typeface="Arial Rounded MT Bold" panose="020F0704030504030204" pitchFamily="34" charset="0"/>
              </a:rPr>
              <a:t>、</a:t>
            </a:r>
            <a:r>
              <a:rPr lang="en-US" altLang="zh-CN" sz="1100" dirty="0" smtClean="0">
                <a:solidFill>
                  <a:srgbClr val="004D86"/>
                </a:solidFill>
                <a:latin typeface="Arial Rounded MT Bold" panose="020F0704030504030204" pitchFamily="34" charset="0"/>
              </a:rPr>
              <a:t>TUV</a:t>
            </a:r>
            <a:r>
              <a:rPr lang="zh-CN" altLang="en-US" sz="1100" dirty="0" smtClean="0">
                <a:solidFill>
                  <a:srgbClr val="004D86"/>
                </a:solidFill>
                <a:latin typeface="Arial Rounded MT Bold" panose="020F0704030504030204" pitchFamily="34" charset="0"/>
              </a:rPr>
              <a:t>）认证证书</a:t>
            </a:r>
            <a:endParaRPr lang="zh-CN" altLang="en-US" sz="1100" dirty="0" smtClean="0">
              <a:solidFill>
                <a:srgbClr val="004D86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US" altLang="zh-CN" sz="1100" dirty="0" smtClean="0">
                <a:solidFill>
                  <a:srgbClr val="004D86"/>
                </a:solidFill>
                <a:latin typeface="Arial Rounded MT Bold" panose="020F0704030504030204" pitchFamily="34" charset="0"/>
              </a:rPr>
              <a:t>BV</a:t>
            </a:r>
            <a:r>
              <a:rPr lang="zh-CN" altLang="en-US" sz="1100" dirty="0" smtClean="0">
                <a:solidFill>
                  <a:srgbClr val="004D86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zh-CN" sz="1100" dirty="0" smtClean="0">
                <a:solidFill>
                  <a:srgbClr val="004D86"/>
                </a:solidFill>
                <a:latin typeface="Arial Rounded MT Bold" panose="020F0704030504030204" pitchFamily="34" charset="0"/>
              </a:rPr>
              <a:t>&amp; TUV certification</a:t>
            </a:r>
            <a:endParaRPr lang="zh-CN" altLang="en-US" sz="1100" dirty="0">
              <a:solidFill>
                <a:srgbClr val="004D86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05940" y="3646170"/>
            <a:ext cx="2976245" cy="56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 dirty="0" smtClean="0">
                <a:solidFill>
                  <a:srgbClr val="004D86"/>
                </a:solidFill>
                <a:latin typeface="Arial Rounded MT Bold" panose="020F0704030504030204" pitchFamily="34" charset="0"/>
              </a:rPr>
              <a:t>中国锻压协会（</a:t>
            </a:r>
            <a:r>
              <a:rPr lang="en-US" altLang="zh-CN" sz="1100" dirty="0" smtClean="0">
                <a:solidFill>
                  <a:srgbClr val="004D86"/>
                </a:solidFill>
                <a:latin typeface="Arial Rounded MT Bold" panose="020F0704030504030204" pitchFamily="34" charset="0"/>
              </a:rPr>
              <a:t>CCMI</a:t>
            </a:r>
            <a:r>
              <a:rPr lang="zh-CN" altLang="en-US" sz="1100" dirty="0" smtClean="0">
                <a:solidFill>
                  <a:srgbClr val="004D86"/>
                </a:solidFill>
                <a:latin typeface="Arial Rounded MT Bold" panose="020F0704030504030204" pitchFamily="34" charset="0"/>
              </a:rPr>
              <a:t>）理事单位证书</a:t>
            </a:r>
            <a:endParaRPr lang="zh-CN" altLang="en-US" sz="1100" dirty="0" smtClean="0">
              <a:solidFill>
                <a:srgbClr val="004D86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US" altLang="zh-CN" sz="1000" dirty="0" smtClean="0">
                <a:solidFill>
                  <a:srgbClr val="004D86"/>
                </a:solidFill>
                <a:latin typeface="Arial Rounded MT Bold" panose="020F0704030504030204" pitchFamily="34" charset="0"/>
              </a:rPr>
              <a:t>Confederation of Chinese Metal-forming Industry certificate</a:t>
            </a:r>
            <a:endParaRPr lang="zh-CN" altLang="en-US" sz="1000" dirty="0">
              <a:solidFill>
                <a:srgbClr val="004D86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32855" y="3646170"/>
            <a:ext cx="2686685" cy="56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 dirty="0" smtClean="0">
                <a:solidFill>
                  <a:srgbClr val="004D86"/>
                </a:solidFill>
                <a:latin typeface="Arial Rounded MT Bold" panose="020F0704030504030204" pitchFamily="34" charset="0"/>
              </a:rPr>
              <a:t>千家中美企业合作单位证书</a:t>
            </a:r>
            <a:endParaRPr lang="zh-CN" altLang="en-US" sz="1100" dirty="0" smtClean="0">
              <a:solidFill>
                <a:srgbClr val="004D86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US" altLang="zh-CN" sz="1000" dirty="0" smtClean="0">
                <a:solidFill>
                  <a:srgbClr val="004D86"/>
                </a:solidFill>
                <a:latin typeface="Arial Rounded MT Bold" panose="020F0704030504030204" pitchFamily="34" charset="0"/>
              </a:rPr>
              <a:t>Certification of US-China Exchange Association</a:t>
            </a:r>
            <a:endParaRPr lang="zh-CN" altLang="en-US" sz="1000" dirty="0">
              <a:solidFill>
                <a:srgbClr val="004D86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1615" y="2894330"/>
            <a:ext cx="1567180" cy="21577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2185" y="2971800"/>
            <a:ext cx="1551305" cy="2133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2185" y="602615"/>
            <a:ext cx="1550670" cy="2257425"/>
          </a:xfrm>
          <a:prstGeom prst="rect">
            <a:avLst/>
          </a:prstGeom>
        </p:spPr>
      </p:pic>
      <p:pic>
        <p:nvPicPr>
          <p:cNvPr id="6" name="图片 5" descr="微信图片_2018042009061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21615" y="602615"/>
            <a:ext cx="1567180" cy="21653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5"/>
          <p:cNvSpPr txBox="1"/>
          <p:nvPr/>
        </p:nvSpPr>
        <p:spPr>
          <a:xfrm>
            <a:off x="2018030" y="1430655"/>
            <a:ext cx="208280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 smtClean="0">
                <a:solidFill>
                  <a:srgbClr val="004D86"/>
                </a:solidFill>
                <a:latin typeface="Arial Rounded MT Bold" panose="020F0704030504030204" pitchFamily="34" charset="0"/>
              </a:rPr>
              <a:t>美国船级社（ABS）认证证书</a:t>
            </a:r>
            <a:endParaRPr lang="zh-CN" altLang="en-US" sz="1100" dirty="0" smtClean="0">
              <a:solidFill>
                <a:srgbClr val="004D86"/>
              </a:solidFill>
              <a:latin typeface="Arial Rounded MT Bold" panose="020F0704030504030204" pitchFamily="34" charset="0"/>
            </a:endParaRPr>
          </a:p>
          <a:p>
            <a:r>
              <a:rPr lang="zh-CN" altLang="en-US" sz="1100" dirty="0" smtClean="0">
                <a:solidFill>
                  <a:srgbClr val="004D86"/>
                </a:solidFill>
                <a:latin typeface="Arial Rounded MT Bold" panose="020F0704030504030204" pitchFamily="34" charset="0"/>
              </a:rPr>
              <a:t>ABS certification</a:t>
            </a:r>
            <a:endParaRPr lang="zh-CN" altLang="en-US" sz="1100" dirty="0" smtClean="0">
              <a:solidFill>
                <a:srgbClr val="004D86"/>
              </a:solidFill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21" grpId="0"/>
      <p:bldP spid="22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7"/>
          <p:cNvSpPr txBox="1"/>
          <p:nvPr/>
        </p:nvSpPr>
        <p:spPr>
          <a:xfrm>
            <a:off x="1001577" y="187257"/>
            <a:ext cx="4160329" cy="37701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专利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证书 </a:t>
            </a:r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Certificates of Patents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13"/>
          <p:cNvSpPr txBox="1"/>
          <p:nvPr/>
        </p:nvSpPr>
        <p:spPr>
          <a:xfrm>
            <a:off x="180306" y="4588768"/>
            <a:ext cx="439248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1pPr>
            <a:lvl2pPr marL="36322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2pPr>
            <a:lvl3pPr marL="72580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3pPr>
            <a:lvl4pPr marL="108902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4pPr>
            <a:lvl5pPr marL="145161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5pPr>
            <a:lvl6pPr marL="181483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6pPr>
            <a:lvl7pPr marL="217741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7pPr>
            <a:lvl8pPr marL="254063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8pPr>
            <a:lvl9pPr marL="290322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9pPr>
          </a:lstStyle>
          <a:p>
            <a:r>
              <a:rPr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简易测量锻件外径量具</a:t>
            </a:r>
            <a:endParaRPr lang="zh-CN" altLang="en-US" sz="1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Simple tool for measuring outside diameter of forgings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Box 13"/>
          <p:cNvSpPr txBox="1"/>
          <p:nvPr/>
        </p:nvSpPr>
        <p:spPr>
          <a:xfrm>
            <a:off x="4644802" y="4588768"/>
            <a:ext cx="439248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1pPr>
            <a:lvl2pPr marL="36322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2pPr>
            <a:lvl3pPr marL="72580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3pPr>
            <a:lvl4pPr marL="108902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4pPr>
            <a:lvl5pPr marL="145161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5pPr>
            <a:lvl6pPr marL="181483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6pPr>
            <a:lvl7pPr marL="217741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7pPr>
            <a:lvl8pPr marL="254063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8pPr>
            <a:lvl9pPr marL="290322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9pPr>
          </a:lstStyle>
          <a:p>
            <a:r>
              <a:rPr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金属锻件冲孔装置</a:t>
            </a:r>
            <a:endParaRPr lang="zh-CN" altLang="en-US" sz="1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Piercing device for metal forgings</a:t>
            </a:r>
            <a:endParaRPr lang="en-US" altLang="zh-CN" sz="1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7" descr="图片4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996730" y="1708448"/>
            <a:ext cx="1008112" cy="1202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图片 1" descr="简易测量锻件外径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30" y="640715"/>
            <a:ext cx="2725420" cy="38627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510" y="641350"/>
            <a:ext cx="2726055" cy="3862705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7"/>
          <p:cNvSpPr txBox="1"/>
          <p:nvPr/>
        </p:nvSpPr>
        <p:spPr>
          <a:xfrm>
            <a:off x="1001577" y="187257"/>
            <a:ext cx="4160329" cy="37701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专利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证书 </a:t>
            </a:r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Certificates of Patents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13"/>
          <p:cNvSpPr txBox="1"/>
          <p:nvPr/>
        </p:nvSpPr>
        <p:spPr>
          <a:xfrm>
            <a:off x="170146" y="4588768"/>
            <a:ext cx="439248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1pPr>
            <a:lvl2pPr marL="36322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2pPr>
            <a:lvl3pPr marL="72580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3pPr>
            <a:lvl4pPr marL="108902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4pPr>
            <a:lvl5pPr marL="145161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5pPr>
            <a:lvl6pPr marL="181483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6pPr>
            <a:lvl7pPr marL="217741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7pPr>
            <a:lvl8pPr marL="254063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8pPr>
            <a:lvl9pPr marL="290322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9pPr>
          </a:lstStyle>
          <a:p>
            <a:r>
              <a:rPr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金属锻件加工用夹具</a:t>
            </a:r>
            <a:endParaRPr lang="zh-CN" altLang="en-US" sz="1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Clamps for metal forging</a:t>
            </a:r>
            <a:endParaRPr lang="en-US" altLang="zh-CN" sz="1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Box 13"/>
          <p:cNvSpPr txBox="1"/>
          <p:nvPr/>
        </p:nvSpPr>
        <p:spPr>
          <a:xfrm>
            <a:off x="4644802" y="4588768"/>
            <a:ext cx="439248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1pPr>
            <a:lvl2pPr marL="36322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2pPr>
            <a:lvl3pPr marL="72580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3pPr>
            <a:lvl4pPr marL="108902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4pPr>
            <a:lvl5pPr marL="145161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5pPr>
            <a:lvl6pPr marL="181483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6pPr>
            <a:lvl7pPr marL="217741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7pPr>
            <a:lvl8pPr marL="254063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8pPr>
            <a:lvl9pPr marL="290322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9pPr>
          </a:lstStyle>
          <a:p>
            <a:r>
              <a:rPr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锻件加工设备运料装置</a:t>
            </a:r>
            <a:endParaRPr lang="zh-CN" altLang="en-US" sz="1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Forging equipment material handling equipment</a:t>
            </a:r>
            <a:endParaRPr lang="en-US" altLang="zh-CN" sz="1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7" descr="图片4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996730" y="1708448"/>
            <a:ext cx="1008112" cy="1202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635" y="671195"/>
            <a:ext cx="2654300" cy="38030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995" y="671195"/>
            <a:ext cx="2600325" cy="3769995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中国驰名品牌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15194" y="715156"/>
            <a:ext cx="1800000" cy="1347305"/>
          </a:xfrm>
          <a:prstGeom prst="rect">
            <a:avLst/>
          </a:prstGeom>
          <a:ln w="889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5" descr="锻造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3912" y="734841"/>
            <a:ext cx="1800000" cy="138928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7" descr="AA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7755" y="2932361"/>
            <a:ext cx="1870075" cy="1371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8" descr="十大畅销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72793" y="734841"/>
            <a:ext cx="1800000" cy="14148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9" descr="轧辊十强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3912" y="2940624"/>
            <a:ext cx="1800000" cy="13550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 descr="DSCN226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5194" y="2940624"/>
            <a:ext cx="1821815" cy="13741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17"/>
          <p:cNvSpPr txBox="1"/>
          <p:nvPr/>
        </p:nvSpPr>
        <p:spPr>
          <a:xfrm>
            <a:off x="1001577" y="187257"/>
            <a:ext cx="3780851" cy="37701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社会荣誉 </a:t>
            </a:r>
            <a:r>
              <a:rPr lang="en-US" altLang="zh-CN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Honors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142" y="2289419"/>
            <a:ext cx="207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solidFill>
                  <a:srgbClr val="004D86"/>
                </a:solidFill>
                <a:latin typeface="Arial Rounded MT Bold" panose="020F0704030504030204" pitchFamily="34" charset="0"/>
                <a:cs typeface="Verdana" panose="020B0604030504040204" pitchFamily="34" charset="0"/>
              </a:rPr>
              <a:t>中国驰名品牌</a:t>
            </a:r>
            <a:endParaRPr lang="zh-CN" altLang="en-US" sz="1200" dirty="0" smtClean="0">
              <a:solidFill>
                <a:srgbClr val="004D86"/>
              </a:solidFill>
              <a:latin typeface="Arial Rounded MT Bold" panose="020F0704030504030204" pitchFamily="34" charset="0"/>
              <a:cs typeface="Verdana" panose="020B0604030504040204" pitchFamily="34" charset="0"/>
            </a:endParaRPr>
          </a:p>
          <a:p>
            <a:r>
              <a:rPr lang="en-US" altLang="zh-CN" sz="1200" dirty="0" smtClean="0">
                <a:solidFill>
                  <a:srgbClr val="004D86"/>
                </a:solidFill>
                <a:latin typeface="Arial Rounded MT Bold" panose="020F07040305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China well-known brand</a:t>
            </a:r>
            <a:endParaRPr lang="zh-CN" altLang="en-US" sz="1200" dirty="0">
              <a:solidFill>
                <a:srgbClr val="004D86"/>
              </a:solidFill>
              <a:latin typeface="Arial Rounded MT Bold" panose="020F070403050403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86910" y="2217981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solidFill>
                  <a:srgbClr val="004D86"/>
                </a:solidFill>
                <a:latin typeface="Arial Rounded MT Bold" panose="020F0704030504030204" pitchFamily="34" charset="0"/>
                <a:cs typeface="Verdana" panose="020B0604030504040204" pitchFamily="34" charset="0"/>
              </a:rPr>
              <a:t>中国十大知名畅销品牌</a:t>
            </a:r>
            <a:endParaRPr lang="zh-CN" altLang="en-US" sz="1200" dirty="0" smtClean="0">
              <a:solidFill>
                <a:srgbClr val="004D86"/>
              </a:solidFill>
              <a:latin typeface="Arial Rounded MT Bold" panose="020F0704030504030204" pitchFamily="34" charset="0"/>
              <a:cs typeface="Verdana" panose="020B0604030504040204" pitchFamily="34" charset="0"/>
            </a:endParaRPr>
          </a:p>
          <a:p>
            <a:r>
              <a:rPr lang="en-US" altLang="zh-CN" sz="1200" dirty="0" smtClean="0">
                <a:solidFill>
                  <a:srgbClr val="004D86"/>
                </a:solidFill>
                <a:latin typeface="Arial Rounded MT Bold" panose="020F0704030504030204" pitchFamily="34" charset="0"/>
                <a:cs typeface="Verdana" panose="020B0604030504040204" pitchFamily="34" charset="0"/>
              </a:rPr>
              <a:t>Top 10 well-known and best-selling brand of China</a:t>
            </a:r>
            <a:endParaRPr lang="zh-CN" altLang="en-US" sz="1200" dirty="0">
              <a:solidFill>
                <a:srgbClr val="004D86"/>
              </a:solidFill>
              <a:latin typeface="Arial Rounded MT Bold" panose="020F070403050403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44430" y="2217981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solidFill>
                  <a:srgbClr val="004D86"/>
                </a:solidFill>
                <a:latin typeface="Arial Rounded MT Bold" panose="020F0704030504030204" pitchFamily="34" charset="0"/>
                <a:cs typeface="Verdana" panose="020B0604030504040204" pitchFamily="34" charset="0"/>
              </a:rPr>
              <a:t>中国锻造产业五十强企业</a:t>
            </a:r>
            <a:endParaRPr lang="zh-CN" altLang="en-US" sz="1200" dirty="0" smtClean="0">
              <a:solidFill>
                <a:srgbClr val="004D86"/>
              </a:solidFill>
              <a:latin typeface="Arial Rounded MT Bold" panose="020F0704030504030204" pitchFamily="34" charset="0"/>
              <a:cs typeface="Verdana" panose="020B0604030504040204" pitchFamily="34" charset="0"/>
            </a:endParaRPr>
          </a:p>
          <a:p>
            <a:r>
              <a:rPr lang="en-US" altLang="zh-CN" sz="1200" dirty="0" smtClean="0">
                <a:solidFill>
                  <a:srgbClr val="004D86"/>
                </a:solidFill>
                <a:latin typeface="Arial Rounded MT Bold" panose="020F0704030504030204" pitchFamily="34" charset="0"/>
                <a:cs typeface="Verdana" panose="020B0604030504040204" pitchFamily="34" charset="0"/>
              </a:rPr>
              <a:t>Top 50 enterprises  of China forging industry</a:t>
            </a:r>
            <a:endParaRPr lang="zh-CN" altLang="en-US" sz="1200" dirty="0">
              <a:solidFill>
                <a:srgbClr val="004D86"/>
              </a:solidFill>
              <a:latin typeface="Arial Rounded MT Bold" panose="020F070403050403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44430" y="4426543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solidFill>
                  <a:srgbClr val="004D86"/>
                </a:solidFill>
                <a:latin typeface="Arial Rounded MT Bold" panose="020F0704030504030204" pitchFamily="34" charset="0"/>
                <a:cs typeface="Verdana" panose="020B0604030504040204" pitchFamily="34" charset="0"/>
              </a:rPr>
              <a:t>中国轧辊制造业十强企业</a:t>
            </a:r>
            <a:endParaRPr lang="zh-CN" altLang="en-US" sz="1200" dirty="0" smtClean="0">
              <a:solidFill>
                <a:srgbClr val="004D86"/>
              </a:solidFill>
              <a:latin typeface="Arial Rounded MT Bold" panose="020F0704030504030204" pitchFamily="34" charset="0"/>
              <a:cs typeface="Verdana" panose="020B0604030504040204" pitchFamily="34" charset="0"/>
            </a:endParaRPr>
          </a:p>
          <a:p>
            <a:r>
              <a:rPr lang="en-US" altLang="zh-CN" sz="1200" dirty="0" smtClean="0">
                <a:solidFill>
                  <a:srgbClr val="004D86"/>
                </a:solidFill>
                <a:latin typeface="Arial Rounded MT Bold" panose="020F0704030504030204" pitchFamily="34" charset="0"/>
                <a:cs typeface="Verdana" panose="020B0604030504040204" pitchFamily="34" charset="0"/>
              </a:rPr>
              <a:t>Top 10 enterprises of Chinese roller manufacturing industry</a:t>
            </a:r>
            <a:endParaRPr lang="zh-CN" altLang="en-US" sz="1200" dirty="0">
              <a:solidFill>
                <a:srgbClr val="004D86"/>
              </a:solidFill>
              <a:latin typeface="Arial Rounded MT Bold" panose="020F070403050403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72596" y="4429946"/>
            <a:ext cx="3071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solidFill>
                  <a:srgbClr val="004D86"/>
                </a:solidFill>
                <a:latin typeface="Arial Rounded MT Bold" panose="020F0704030504030204" pitchFamily="34" charset="0"/>
                <a:cs typeface="Verdana" panose="020B0604030504040204" pitchFamily="34" charset="0"/>
              </a:rPr>
              <a:t>国家</a:t>
            </a:r>
            <a:r>
              <a:rPr lang="en-US" altLang="zh-CN" sz="1200" dirty="0" smtClean="0">
                <a:solidFill>
                  <a:srgbClr val="004D86"/>
                </a:solidFill>
                <a:latin typeface="Arial Rounded MT Bold" panose="020F0704030504030204" pitchFamily="34" charset="0"/>
                <a:cs typeface="Verdana" panose="020B0604030504040204" pitchFamily="34" charset="0"/>
              </a:rPr>
              <a:t>AAA</a:t>
            </a:r>
            <a:r>
              <a:rPr lang="zh-CN" altLang="en-US" sz="1200" dirty="0" smtClean="0">
                <a:solidFill>
                  <a:srgbClr val="004D86"/>
                </a:solidFill>
                <a:latin typeface="Arial Rounded MT Bold" panose="020F0704030504030204" pitchFamily="34" charset="0"/>
                <a:cs typeface="Verdana" panose="020B0604030504040204" pitchFamily="34" charset="0"/>
              </a:rPr>
              <a:t>级重质量守信用企业</a:t>
            </a:r>
            <a:endParaRPr lang="zh-CN" altLang="en-US" sz="1200" dirty="0" smtClean="0">
              <a:solidFill>
                <a:srgbClr val="004D86"/>
              </a:solidFill>
              <a:latin typeface="Arial Rounded MT Bold" panose="020F0704030504030204" pitchFamily="34" charset="0"/>
              <a:cs typeface="Verdana" panose="020B0604030504040204" pitchFamily="34" charset="0"/>
            </a:endParaRPr>
          </a:p>
          <a:p>
            <a:r>
              <a:rPr lang="en-US" altLang="zh-CN" sz="1200" dirty="0" smtClean="0">
                <a:solidFill>
                  <a:srgbClr val="004D86"/>
                </a:solidFill>
                <a:latin typeface="Arial Rounded MT Bold" panose="020F0704030504030204" pitchFamily="34" charset="0"/>
                <a:cs typeface="Verdana" panose="020B0604030504040204" pitchFamily="34" charset="0"/>
              </a:rPr>
              <a:t>The national AAA class quality-focused and credit-kept enterprise</a:t>
            </a:r>
            <a:endParaRPr lang="zh-CN" altLang="en-US" sz="1200" dirty="0">
              <a:solidFill>
                <a:srgbClr val="004D86"/>
              </a:solidFill>
              <a:latin typeface="Arial Rounded MT Bold" panose="020F070403050403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2266" y="4429946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solidFill>
                  <a:srgbClr val="004D86"/>
                </a:solidFill>
                <a:latin typeface="Arial Rounded MT Bold" panose="020F0704030504030204" pitchFamily="34" charset="0"/>
                <a:cs typeface="Verdana" panose="020B0604030504040204" pitchFamily="34" charset="0"/>
              </a:rPr>
              <a:t>中国名牌商品</a:t>
            </a:r>
            <a:endParaRPr lang="zh-CN" altLang="en-US" sz="1200" dirty="0" smtClean="0">
              <a:solidFill>
                <a:srgbClr val="004D86"/>
              </a:solidFill>
              <a:latin typeface="Arial Rounded MT Bold" panose="020F0704030504030204" pitchFamily="34" charset="0"/>
              <a:cs typeface="Verdana" panose="020B0604030504040204" pitchFamily="34" charset="0"/>
            </a:endParaRPr>
          </a:p>
          <a:p>
            <a:r>
              <a:rPr lang="en-US" altLang="zh-CN" sz="1200" dirty="0" smtClean="0">
                <a:solidFill>
                  <a:srgbClr val="004D86"/>
                </a:solidFill>
                <a:latin typeface="Arial Rounded MT Bold" panose="020F0704030504030204" pitchFamily="34" charset="0"/>
                <a:cs typeface="Verdana" panose="020B0604030504040204" pitchFamily="34" charset="0"/>
              </a:rPr>
              <a:t>The famous brand in China province</a:t>
            </a:r>
            <a:endParaRPr lang="zh-CN" altLang="en-US" sz="1200" dirty="0">
              <a:solidFill>
                <a:srgbClr val="004D86"/>
              </a:solidFill>
              <a:latin typeface="Arial Rounded MT Bold" panose="020F070403050403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数据库(企业)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38166" y="643718"/>
            <a:ext cx="1897063" cy="14239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5" descr="数据库(设备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5521" y="643718"/>
            <a:ext cx="1890713" cy="14192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6" descr="十大品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61919" y="648481"/>
            <a:ext cx="1884363" cy="14144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7" descr="十大诚信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9077" y="2929734"/>
            <a:ext cx="1889008" cy="14175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8" descr="十佳诚信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94418" y="2929734"/>
            <a:ext cx="1826890" cy="13856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9" descr="守合同重信用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7306" y="2929734"/>
            <a:ext cx="1857388" cy="13941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17"/>
          <p:cNvSpPr txBox="1"/>
          <p:nvPr/>
        </p:nvSpPr>
        <p:spPr>
          <a:xfrm>
            <a:off x="1001577" y="187257"/>
            <a:ext cx="3780851" cy="37701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社会荣誉 </a:t>
            </a:r>
            <a:r>
              <a:rPr lang="en-US" altLang="zh-CN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Honors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142" y="2143916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solidFill>
                  <a:srgbClr val="004D86"/>
                </a:solidFill>
                <a:latin typeface="Arial Rounded MT Bold" panose="020F0704030504030204" pitchFamily="34" charset="0"/>
                <a:cs typeface="Verdana" panose="020B0604030504040204" pitchFamily="34" charset="0"/>
              </a:rPr>
              <a:t>中国优秀企业</a:t>
            </a:r>
            <a:endParaRPr lang="zh-CN" altLang="en-US" sz="1200" dirty="0" smtClean="0">
              <a:solidFill>
                <a:srgbClr val="004D86"/>
              </a:solidFill>
              <a:latin typeface="Arial Rounded MT Bold" panose="020F0704030504030204" pitchFamily="34" charset="0"/>
              <a:cs typeface="Verdana" panose="020B0604030504040204" pitchFamily="34" charset="0"/>
            </a:endParaRPr>
          </a:p>
          <a:p>
            <a:r>
              <a:rPr lang="en-US" altLang="zh-CN" sz="1200" dirty="0" smtClean="0">
                <a:solidFill>
                  <a:srgbClr val="004D86"/>
                </a:solidFill>
                <a:latin typeface="Arial Rounded MT Bold" panose="020F0704030504030204" pitchFamily="34" charset="0"/>
                <a:cs typeface="Verdana" panose="020B0604030504040204" pitchFamily="34" charset="0"/>
              </a:rPr>
              <a:t>Chinese outstanding enterprises</a:t>
            </a:r>
            <a:endParaRPr lang="zh-CN" altLang="en-US" sz="1200" dirty="0">
              <a:solidFill>
                <a:srgbClr val="004D86"/>
              </a:solidFill>
              <a:latin typeface="Arial Rounded MT Bold" panose="020F070403050403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97170" y="2143916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solidFill>
                  <a:srgbClr val="004D86"/>
                </a:solidFill>
                <a:latin typeface="Arial Rounded MT Bold" panose="020F0704030504030204" pitchFamily="34" charset="0"/>
                <a:cs typeface="Verdana" panose="020B0604030504040204" pitchFamily="34" charset="0"/>
              </a:rPr>
              <a:t>中国名优产品</a:t>
            </a:r>
            <a:endParaRPr lang="zh-CN" altLang="en-US" sz="1200" dirty="0" smtClean="0">
              <a:solidFill>
                <a:srgbClr val="004D86"/>
              </a:solidFill>
              <a:latin typeface="Arial Rounded MT Bold" panose="020F0704030504030204" pitchFamily="34" charset="0"/>
              <a:cs typeface="Verdana" panose="020B0604030504040204" pitchFamily="34" charset="0"/>
            </a:endParaRPr>
          </a:p>
          <a:p>
            <a:r>
              <a:rPr lang="en-US" altLang="zh-CN" sz="1200" dirty="0" smtClean="0">
                <a:solidFill>
                  <a:srgbClr val="004D86"/>
                </a:solidFill>
                <a:latin typeface="Arial Rounded MT Bold" panose="020F0704030504030204" pitchFamily="34" charset="0"/>
                <a:cs typeface="Verdana" panose="020B0604030504040204" pitchFamily="34" charset="0"/>
              </a:rPr>
              <a:t>Chinese famous quality products</a:t>
            </a:r>
            <a:endParaRPr lang="zh-CN" altLang="en-US" sz="1200" dirty="0">
              <a:solidFill>
                <a:srgbClr val="004D86"/>
              </a:solidFill>
              <a:latin typeface="Arial Rounded MT Bold" panose="020F070403050403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30116" y="2143916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solidFill>
                  <a:srgbClr val="004D86"/>
                </a:solidFill>
                <a:latin typeface="Arial Rounded MT Bold" panose="020F0704030504030204" pitchFamily="34" charset="0"/>
                <a:cs typeface="Verdana" panose="020B0604030504040204" pitchFamily="34" charset="0"/>
              </a:rPr>
              <a:t>陕西制造行业十大品牌</a:t>
            </a:r>
            <a:endParaRPr lang="zh-CN" altLang="en-US" sz="1200" dirty="0" smtClean="0">
              <a:solidFill>
                <a:srgbClr val="004D86"/>
              </a:solidFill>
              <a:latin typeface="Arial Rounded MT Bold" panose="020F0704030504030204" pitchFamily="34" charset="0"/>
              <a:cs typeface="Verdana" panose="020B0604030504040204" pitchFamily="34" charset="0"/>
            </a:endParaRPr>
          </a:p>
          <a:p>
            <a:r>
              <a:rPr lang="en-US" altLang="zh-CN" sz="1200" dirty="0" smtClean="0">
                <a:solidFill>
                  <a:srgbClr val="004D86"/>
                </a:solidFill>
                <a:latin typeface="Arial Rounded MT Bold" panose="020F0704030504030204" pitchFamily="34" charset="0"/>
                <a:cs typeface="Verdana" panose="020B0604030504040204" pitchFamily="34" charset="0"/>
              </a:rPr>
              <a:t>Top Ten Brands in Shaanxi Manufacturing Industry</a:t>
            </a:r>
            <a:endParaRPr lang="zh-CN" altLang="en-US" sz="1200" dirty="0">
              <a:solidFill>
                <a:srgbClr val="004D86"/>
              </a:solidFill>
              <a:latin typeface="Arial Rounded MT Bold" panose="020F070403050403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01554" y="4429932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solidFill>
                  <a:srgbClr val="004D86"/>
                </a:solidFill>
                <a:latin typeface="Arial Rounded MT Bold" panose="020F0704030504030204" pitchFamily="34" charset="0"/>
                <a:cs typeface="Verdana" panose="020B0604030504040204" pitchFamily="34" charset="0"/>
              </a:rPr>
              <a:t>西安市守合同重信用企业</a:t>
            </a:r>
            <a:endParaRPr lang="zh-CN" altLang="en-US" sz="1200" dirty="0" smtClean="0">
              <a:solidFill>
                <a:srgbClr val="004D86"/>
              </a:solidFill>
              <a:latin typeface="Arial Rounded MT Bold" panose="020F0704030504030204" pitchFamily="34" charset="0"/>
              <a:cs typeface="Verdana" panose="020B0604030504040204" pitchFamily="34" charset="0"/>
            </a:endParaRPr>
          </a:p>
          <a:p>
            <a:r>
              <a:rPr lang="en-US" altLang="zh-CN" sz="1200" dirty="0" smtClean="0">
                <a:solidFill>
                  <a:srgbClr val="004D86"/>
                </a:solidFill>
                <a:latin typeface="Arial Rounded MT Bold" panose="020F0704030504030204" pitchFamily="34" charset="0"/>
                <a:cs typeface="Verdana" panose="020B0604030504040204" pitchFamily="34" charset="0"/>
              </a:rPr>
              <a:t>Contract-honored and credit-kept enterprise of Xi'an</a:t>
            </a:r>
            <a:endParaRPr lang="zh-CN" altLang="en-US" sz="1200" dirty="0">
              <a:solidFill>
                <a:srgbClr val="004D86"/>
              </a:solidFill>
              <a:latin typeface="Arial Rounded MT Bold" panose="020F070403050403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86910" y="4429932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solidFill>
                  <a:srgbClr val="004D86"/>
                </a:solidFill>
                <a:latin typeface="Arial Rounded MT Bold" panose="020F0704030504030204" pitchFamily="34" charset="0"/>
                <a:cs typeface="Verdana" panose="020B0604030504040204" pitchFamily="34" charset="0"/>
              </a:rPr>
              <a:t>陕西省十佳诚信经营示范单位</a:t>
            </a:r>
            <a:endParaRPr lang="zh-CN" altLang="en-US" sz="1200" dirty="0" smtClean="0">
              <a:solidFill>
                <a:srgbClr val="004D86"/>
              </a:solidFill>
              <a:latin typeface="Arial Rounded MT Bold" panose="020F0704030504030204" pitchFamily="34" charset="0"/>
              <a:cs typeface="Verdana" panose="020B0604030504040204" pitchFamily="34" charset="0"/>
            </a:endParaRPr>
          </a:p>
          <a:p>
            <a:r>
              <a:rPr lang="en-US" altLang="zh-CN" sz="1200" dirty="0" smtClean="0">
                <a:solidFill>
                  <a:srgbClr val="004D86"/>
                </a:solidFill>
                <a:latin typeface="Arial Rounded MT Bold" panose="020F0704030504030204" pitchFamily="34" charset="0"/>
                <a:cs typeface="Verdana" panose="020B0604030504040204" pitchFamily="34" charset="0"/>
              </a:rPr>
              <a:t>Shaanxi top ten good faith management demonstration unit</a:t>
            </a:r>
            <a:endParaRPr lang="zh-CN" altLang="en-US" sz="1200" dirty="0">
              <a:solidFill>
                <a:srgbClr val="004D86"/>
              </a:solidFill>
              <a:latin typeface="Arial Rounded MT Bold" panose="020F070403050403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3704" y="4429932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solidFill>
                  <a:srgbClr val="004D86"/>
                </a:solidFill>
                <a:latin typeface="Arial Rounded MT Bold" panose="020F0704030504030204" pitchFamily="34" charset="0"/>
                <a:cs typeface="Verdana" panose="020B0604030504040204" pitchFamily="34" charset="0"/>
              </a:rPr>
              <a:t>陕西省十大诚信企业</a:t>
            </a:r>
            <a:endParaRPr lang="zh-CN" altLang="en-US" sz="1200" dirty="0" smtClean="0">
              <a:solidFill>
                <a:srgbClr val="004D86"/>
              </a:solidFill>
              <a:latin typeface="Arial Rounded MT Bold" panose="020F0704030504030204" pitchFamily="34" charset="0"/>
              <a:cs typeface="Verdana" panose="020B0604030504040204" pitchFamily="34" charset="0"/>
            </a:endParaRPr>
          </a:p>
          <a:p>
            <a:r>
              <a:rPr lang="en-US" altLang="zh-CN" sz="1200" dirty="0" smtClean="0">
                <a:solidFill>
                  <a:srgbClr val="004D86"/>
                </a:solidFill>
                <a:latin typeface="Arial Rounded MT Bold" panose="020F0704030504030204" pitchFamily="34" charset="0"/>
                <a:cs typeface="Verdana" panose="020B0604030504040204" pitchFamily="34" charset="0"/>
              </a:rPr>
              <a:t>Top ten credit enterprise in </a:t>
            </a:r>
            <a:r>
              <a:rPr lang="en-US" altLang="zh-CN" sz="1200" dirty="0" err="1" smtClean="0">
                <a:solidFill>
                  <a:srgbClr val="004D86"/>
                </a:solidFill>
                <a:latin typeface="Arial Rounded MT Bold" panose="020F0704030504030204" pitchFamily="34" charset="0"/>
                <a:cs typeface="Verdana" panose="020B0604030504040204" pitchFamily="34" charset="0"/>
              </a:rPr>
              <a:t>shaanxi</a:t>
            </a:r>
            <a:r>
              <a:rPr lang="en-US" altLang="zh-CN" sz="1200" dirty="0" smtClean="0">
                <a:solidFill>
                  <a:srgbClr val="004D86"/>
                </a:solidFill>
                <a:latin typeface="Arial Rounded MT Bold" panose="020F0704030504030204" pitchFamily="34" charset="0"/>
                <a:cs typeface="Verdana" panose="020B0604030504040204" pitchFamily="34" charset="0"/>
              </a:rPr>
              <a:t> province</a:t>
            </a:r>
            <a:endParaRPr lang="zh-CN" altLang="en-US" sz="1200" dirty="0">
              <a:solidFill>
                <a:srgbClr val="004D86"/>
              </a:solidFill>
              <a:latin typeface="Arial Rounded MT Bold" panose="020F070403050403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7"/>
          <p:cNvSpPr txBox="1"/>
          <p:nvPr/>
        </p:nvSpPr>
        <p:spPr>
          <a:xfrm>
            <a:off x="1001577" y="187257"/>
            <a:ext cx="3780851" cy="37701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社会荣誉 </a:t>
            </a:r>
            <a:r>
              <a:rPr lang="en-US" altLang="zh-CN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Honors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Picture 6" descr="QQ截图20150108152337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84106" y="774993"/>
            <a:ext cx="2003236" cy="148387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15" name="Picture 7" descr="QQ截图2015010917095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23118" y="762702"/>
            <a:ext cx="1899351" cy="14624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16" name="Picture 8" descr="DSCN227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13500" y="762635"/>
            <a:ext cx="1960880" cy="14528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18" name="图片 17" descr="陕西省民营科技企业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416300" y="2995930"/>
            <a:ext cx="2189480" cy="15347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286910" y="2286792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 smtClean="0">
                <a:solidFill>
                  <a:srgbClr val="004D86"/>
                </a:solidFill>
                <a:latin typeface="Arial Rounded MT Bold" panose="020F0704030504030204" pitchFamily="34" charset="0"/>
                <a:cs typeface="Verdana" panose="020B0604030504040204" pitchFamily="34" charset="0"/>
              </a:rPr>
              <a:t>中国质量诚信优秀企业</a:t>
            </a:r>
            <a:endParaRPr lang="zh-CN" altLang="en-US" sz="1200" dirty="0" smtClean="0">
              <a:solidFill>
                <a:srgbClr val="004D86"/>
              </a:solidFill>
              <a:latin typeface="Arial Rounded MT Bold" panose="020F070403050403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altLang="zh-CN" sz="1200" dirty="0" smtClean="0">
                <a:solidFill>
                  <a:srgbClr val="004D86"/>
                </a:solidFill>
                <a:latin typeface="Arial Rounded MT Bold" panose="020F0704030504030204" pitchFamily="34" charset="0"/>
                <a:cs typeface="Verdana" panose="020B0604030504040204" pitchFamily="34" charset="0"/>
              </a:rPr>
              <a:t>Quality and integrity outstanding enterprise of China</a:t>
            </a:r>
            <a:endParaRPr lang="zh-CN" altLang="en-US" sz="1200" dirty="0" smtClean="0">
              <a:solidFill>
                <a:srgbClr val="004D86"/>
              </a:solidFill>
              <a:latin typeface="Arial Rounded MT Bold" panose="020F070403050403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44430" y="2290181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 smtClean="0">
                <a:solidFill>
                  <a:srgbClr val="004D86"/>
                </a:solidFill>
                <a:latin typeface="Arial Rounded MT Bold" panose="020F0704030504030204" pitchFamily="34" charset="0"/>
                <a:cs typeface="Verdana" panose="020B0604030504040204" pitchFamily="34" charset="0"/>
              </a:rPr>
              <a:t>重质量守信誉先进单位</a:t>
            </a:r>
            <a:endParaRPr lang="zh-CN" altLang="en-US" sz="1200" dirty="0" smtClean="0">
              <a:solidFill>
                <a:srgbClr val="004D86"/>
              </a:solidFill>
              <a:latin typeface="Arial Rounded MT Bold" panose="020F070403050403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altLang="zh-CN" sz="1200" dirty="0" smtClean="0">
                <a:solidFill>
                  <a:srgbClr val="004D86"/>
                </a:solidFill>
                <a:latin typeface="Arial Rounded MT Bold" panose="020F0704030504030204" pitchFamily="34" charset="0"/>
                <a:cs typeface="Verdana" panose="020B0604030504040204" pitchFamily="34" charset="0"/>
              </a:rPr>
              <a:t>Advanced quality-focused and credit-kept enterprise</a:t>
            </a:r>
            <a:endParaRPr lang="zh-CN" altLang="en-US" sz="1200" dirty="0">
              <a:solidFill>
                <a:srgbClr val="004D86"/>
              </a:solidFill>
              <a:latin typeface="Arial Rounded MT Bold" panose="020F070403050403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828" y="2328582"/>
            <a:ext cx="257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solidFill>
                  <a:srgbClr val="004D86"/>
                </a:solidFill>
                <a:latin typeface="Arial Rounded MT Bold" panose="020F0704030504030204" pitchFamily="34" charset="0"/>
                <a:cs typeface="Verdana" panose="020B0604030504040204" pitchFamily="34" charset="0"/>
              </a:rPr>
              <a:t>陕西省著名商标</a:t>
            </a:r>
            <a:endParaRPr lang="en-US" altLang="zh-CN" sz="1200" dirty="0" smtClean="0">
              <a:solidFill>
                <a:srgbClr val="004D86"/>
              </a:solidFill>
              <a:latin typeface="Arial Rounded MT Bold" panose="020F0704030504030204" pitchFamily="34" charset="0"/>
              <a:cs typeface="Verdana" panose="020B0604030504040204" pitchFamily="34" charset="0"/>
            </a:endParaRPr>
          </a:p>
          <a:p>
            <a:r>
              <a:rPr lang="en-US" altLang="zh-CN" sz="1200" dirty="0" smtClean="0">
                <a:solidFill>
                  <a:srgbClr val="004D86"/>
                </a:solidFill>
                <a:latin typeface="Arial Rounded MT Bold" panose="020F0704030504030204" pitchFamily="34" charset="0"/>
                <a:cs typeface="Verdana" panose="020B0604030504040204" pitchFamily="34" charset="0"/>
              </a:rPr>
              <a:t>Shaanxi Famous Trademark</a:t>
            </a:r>
            <a:endParaRPr lang="zh-CN" altLang="en-US" sz="1200" dirty="0" smtClean="0">
              <a:solidFill>
                <a:srgbClr val="004D86"/>
              </a:solidFill>
              <a:latin typeface="Arial Rounded MT Bold" panose="020F070403050403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43400" y="4572808"/>
            <a:ext cx="335758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rgbClr val="004D86"/>
                </a:solidFill>
                <a:latin typeface="Arial Rounded MT Bold" panose="020F0704030504030204" pitchFamily="34" charset="0"/>
                <a:cs typeface="Verdana" panose="020B0604030504040204" pitchFamily="34" charset="0"/>
              </a:rPr>
              <a:t>陕西省</a:t>
            </a:r>
            <a:r>
              <a:rPr lang="zh-CN" altLang="en-US" sz="1200" dirty="0" smtClean="0">
                <a:solidFill>
                  <a:srgbClr val="004D86"/>
                </a:solidFill>
                <a:latin typeface="Arial Rounded MT Bold" panose="020F0704030504030204" pitchFamily="34" charset="0"/>
                <a:cs typeface="Verdana" panose="020B0604030504040204" pitchFamily="34" charset="0"/>
              </a:rPr>
              <a:t>民营科技企业</a:t>
            </a:r>
            <a:endParaRPr lang="zh-CN" altLang="en-US" sz="1200" dirty="0" smtClean="0">
              <a:solidFill>
                <a:srgbClr val="004D86"/>
              </a:solidFill>
              <a:latin typeface="Arial Rounded MT Bold" panose="020F0704030504030204" pitchFamily="34" charset="0"/>
              <a:cs typeface="Verdana" panose="020B0604030504040204" pitchFamily="34" charset="0"/>
            </a:endParaRPr>
          </a:p>
          <a:p>
            <a:r>
              <a:rPr lang="en-US" altLang="zh-CN" sz="1200" dirty="0" smtClean="0">
                <a:solidFill>
                  <a:srgbClr val="004D86"/>
                </a:solidFill>
                <a:latin typeface="Arial Rounded MT Bold" panose="020F0704030504030204" pitchFamily="34" charset="0"/>
                <a:cs typeface="Verdana" panose="020B0604030504040204" pitchFamily="34" charset="0"/>
              </a:rPr>
              <a:t>Shaanxi Private Technology Enterprise</a:t>
            </a:r>
            <a:endParaRPr lang="zh-CN" altLang="en-US" sz="1200" dirty="0" smtClean="0">
              <a:solidFill>
                <a:srgbClr val="004D86"/>
              </a:solidFill>
              <a:latin typeface="Arial Rounded MT Bold" panose="020F0704030504030204" pitchFamily="34" charset="0"/>
              <a:cs typeface="Verdana" panose="020B0604030504040204" pitchFamily="34" charset="0"/>
            </a:endParaRPr>
          </a:p>
        </p:txBody>
      </p:sp>
      <p:pic>
        <p:nvPicPr>
          <p:cNvPr id="19" name="图片 18" descr="陕西省民营科技企业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1105" y="2995930"/>
            <a:ext cx="2185670" cy="15341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6086103" y="4554860"/>
            <a:ext cx="2888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solidFill>
                  <a:srgbClr val="004D86"/>
                </a:solidFill>
                <a:latin typeface="Arial Rounded MT Bold" panose="020F0704030504030204" pitchFamily="34" charset="0"/>
                <a:cs typeface="Verdana" panose="020B0604030504040204" pitchFamily="34" charset="0"/>
              </a:rPr>
              <a:t>西安市民营科技企业</a:t>
            </a:r>
            <a:endParaRPr lang="zh-CN" altLang="en-US" sz="1200" dirty="0" smtClean="0">
              <a:solidFill>
                <a:srgbClr val="004D86"/>
              </a:solidFill>
              <a:latin typeface="Arial Rounded MT Bold" panose="020F0704030504030204" pitchFamily="34" charset="0"/>
              <a:cs typeface="Verdana" panose="020B0604030504040204" pitchFamily="34" charset="0"/>
            </a:endParaRPr>
          </a:p>
          <a:p>
            <a:r>
              <a:rPr lang="en-US" altLang="zh-CN" sz="1200" dirty="0" smtClean="0">
                <a:solidFill>
                  <a:srgbClr val="004D86"/>
                </a:solidFill>
                <a:latin typeface="Arial Rounded MT Bold" panose="020F0704030504030204" pitchFamily="34" charset="0"/>
                <a:cs typeface="Verdana" panose="020B0604030504040204" pitchFamily="34" charset="0"/>
              </a:rPr>
              <a:t>Xi’an Private Technology Enterprise</a:t>
            </a:r>
            <a:endParaRPr lang="zh-CN" altLang="en-US" sz="1200" dirty="0" smtClean="0">
              <a:solidFill>
                <a:srgbClr val="004D86"/>
              </a:solidFill>
              <a:latin typeface="Arial Rounded MT Bold" panose="020F070403050403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140" y="3006725"/>
            <a:ext cx="2381250" cy="1524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32765" y="4586605"/>
            <a:ext cx="2540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1200" dirty="0" smtClean="0">
                <a:solidFill>
                  <a:srgbClr val="004D86"/>
                </a:solidFill>
                <a:latin typeface="Arial Rounded MT Bold" panose="020F0704030504030204" pitchFamily="34" charset="0"/>
                <a:cs typeface="Verdana" panose="020B0604030504040204" pitchFamily="34" charset="0"/>
                <a:sym typeface="+mn-ea"/>
              </a:rPr>
              <a:t>陕西省</a:t>
            </a:r>
            <a:r>
              <a:rPr lang="zh-CN" altLang="en-US" sz="1200" dirty="0" smtClean="0">
                <a:solidFill>
                  <a:srgbClr val="004D86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Verdana" panose="020B0604030504040204" pitchFamily="34" charset="0"/>
                <a:sym typeface="+mn-ea"/>
              </a:rPr>
              <a:t>企业家协会常务理事单位</a:t>
            </a:r>
            <a:endParaRPr lang="en-US" altLang="zh-CN" sz="1200" dirty="0" smtClean="0">
              <a:solidFill>
                <a:srgbClr val="004D86"/>
              </a:solidFill>
              <a:latin typeface="Arial Rounded MT Bold" panose="020F0704030504030204" pitchFamily="34" charset="0"/>
              <a:cs typeface="Verdana" panose="020B0604030504040204" pitchFamily="34" charset="0"/>
            </a:endParaRPr>
          </a:p>
          <a:p>
            <a:pPr algn="ctr">
              <a:buClrTx/>
              <a:buSzTx/>
              <a:buFontTx/>
            </a:pPr>
            <a:r>
              <a:rPr lang="en-US" altLang="zh-CN" sz="1200" dirty="0" smtClean="0">
                <a:solidFill>
                  <a:srgbClr val="004D86"/>
                </a:solidFill>
                <a:latin typeface="Arial Rounded MT Bold" panose="020F0704030504030204" pitchFamily="34" charset="0"/>
                <a:cs typeface="Verdana" panose="020B0604030504040204" pitchFamily="34" charset="0"/>
                <a:sym typeface="+mn-ea"/>
              </a:rPr>
              <a:t>Shaanxi Private Technology </a:t>
            </a:r>
            <a:endParaRPr lang="en-US" altLang="zh-CN" sz="1200" dirty="0" smtClean="0">
              <a:solidFill>
                <a:srgbClr val="004D86"/>
              </a:solidFill>
              <a:latin typeface="Arial Rounded MT Bold" panose="020F070403050403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7"/>
          <p:cNvSpPr txBox="1"/>
          <p:nvPr/>
        </p:nvSpPr>
        <p:spPr>
          <a:xfrm>
            <a:off x="1001577" y="187257"/>
            <a:ext cx="3780851" cy="37701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社会荣誉 </a:t>
            </a:r>
            <a:r>
              <a:rPr lang="en-US" altLang="zh-CN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Honors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75940" y="1453515"/>
            <a:ext cx="16332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 smtClean="0">
                <a:solidFill>
                  <a:srgbClr val="004D86"/>
                </a:solidFill>
                <a:latin typeface="Arial Rounded MT Bold" panose="020F0704030504030204" pitchFamily="34" charset="0"/>
                <a:cs typeface="Verdana" panose="020B0604030504040204" pitchFamily="34" charset="0"/>
              </a:rPr>
              <a:t>西安市金属材料成型工程技术研究中心Xi'an Metal Forming Engineering Research Centre</a:t>
            </a:r>
            <a:endParaRPr lang="zh-CN" altLang="en-US" sz="1200" dirty="0" smtClean="0">
              <a:solidFill>
                <a:srgbClr val="004D86"/>
              </a:solidFill>
              <a:latin typeface="Arial Rounded MT Bold" panose="020F070403050403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24835" y="3218180"/>
            <a:ext cx="14979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 smtClean="0">
                <a:solidFill>
                  <a:srgbClr val="004D86"/>
                </a:solidFill>
                <a:latin typeface="Arial Rounded MT Bold" panose="020F0704030504030204" pitchFamily="34" charset="0"/>
                <a:cs typeface="Verdana" panose="020B0604030504040204" pitchFamily="34" charset="0"/>
              </a:rPr>
              <a:t>2019年先进制造业标准化试点单位Advanced manufacturing standardization pilot units in 2019</a:t>
            </a:r>
            <a:endParaRPr lang="zh-CN" altLang="en-US" sz="1200" dirty="0" smtClean="0">
              <a:solidFill>
                <a:srgbClr val="004D86"/>
              </a:solidFill>
              <a:latin typeface="Arial Rounded MT Bold" panose="020F070403050403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64145" y="3646805"/>
            <a:ext cx="13195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None/>
            </a:pPr>
            <a:r>
              <a:rPr lang="zh-CN" altLang="en-US" sz="1200" dirty="0" smtClean="0">
                <a:solidFill>
                  <a:srgbClr val="004D86"/>
                </a:solidFill>
                <a:latin typeface="Arial Rounded MT Bold" panose="020F0704030504030204" pitchFamily="34" charset="0"/>
                <a:cs typeface="Verdana" panose="020B0604030504040204" pitchFamily="34" charset="0"/>
              </a:rPr>
              <a:t>A 级纳税人Class A taxpayer</a:t>
            </a:r>
            <a:endParaRPr lang="zh-CN" altLang="en-US" sz="1200" dirty="0" smtClean="0">
              <a:solidFill>
                <a:srgbClr val="004D86"/>
              </a:solidFill>
              <a:latin typeface="Arial Rounded MT Bold" panose="020F070403050403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22800" y="2774950"/>
            <a:ext cx="3014980" cy="20853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15" y="659130"/>
            <a:ext cx="2783840" cy="19551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15" y="2708910"/>
            <a:ext cx="2783840" cy="2151380"/>
          </a:xfrm>
          <a:prstGeom prst="rect">
            <a:avLst/>
          </a:prstGeom>
        </p:spPr>
      </p:pic>
      <p:pic>
        <p:nvPicPr>
          <p:cNvPr id="7" name="图片 6" descr="高新技术企业证书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215" y="665480"/>
            <a:ext cx="2978785" cy="19424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1"/>
          <p:cNvSpPr txBox="1"/>
          <p:nvPr/>
        </p:nvSpPr>
        <p:spPr>
          <a:xfrm>
            <a:off x="7599680" y="1823085"/>
            <a:ext cx="16484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solidFill>
                  <a:srgbClr val="004D86"/>
                </a:solidFill>
                <a:latin typeface="Arial Rounded MT Bold" panose="020F0704030504030204" pitchFamily="34" charset="0"/>
                <a:cs typeface="Verdana" panose="020B0604030504040204" pitchFamily="34" charset="0"/>
              </a:rPr>
              <a:t>高新技术企业 </a:t>
            </a:r>
            <a:endParaRPr lang="zh-CN" altLang="en-US" sz="1200" dirty="0" smtClean="0">
              <a:solidFill>
                <a:srgbClr val="004D86"/>
              </a:solidFill>
              <a:latin typeface="Arial Rounded MT Bold" panose="020F0704030504030204" pitchFamily="34" charset="0"/>
              <a:cs typeface="Verdana" panose="020B0604030504040204" pitchFamily="34" charset="0"/>
            </a:endParaRPr>
          </a:p>
          <a:p>
            <a:r>
              <a:rPr lang="zh-CN" altLang="en-US" sz="1200" dirty="0" smtClean="0">
                <a:solidFill>
                  <a:srgbClr val="004D86"/>
                </a:solidFill>
                <a:latin typeface="Arial Rounded MT Bold" panose="020F0704030504030204" pitchFamily="34" charset="0"/>
                <a:cs typeface="Verdana" panose="020B0604030504040204" pitchFamily="34" charset="0"/>
              </a:rPr>
              <a:t>High-tech enterprise</a:t>
            </a:r>
            <a:endParaRPr lang="zh-CN" altLang="en-US" sz="1200" dirty="0" smtClean="0">
              <a:solidFill>
                <a:srgbClr val="004D86"/>
              </a:solidFill>
              <a:latin typeface="Arial Rounded MT Bold" panose="020F070403050403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7"/>
          <p:cNvSpPr txBox="1"/>
          <p:nvPr/>
        </p:nvSpPr>
        <p:spPr>
          <a:xfrm>
            <a:off x="1001577" y="187257"/>
            <a:ext cx="3780851" cy="37701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社会荣誉 </a:t>
            </a:r>
            <a:r>
              <a:rPr lang="en-US" altLang="zh-CN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Honors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88418" y="4516760"/>
            <a:ext cx="266429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 smtClean="0">
                <a:solidFill>
                  <a:srgbClr val="004D86"/>
                </a:solidFill>
                <a:latin typeface="Arial Rounded MT Bold" panose="020F0704030504030204" pitchFamily="34" charset="0"/>
                <a:cs typeface="Verdana" panose="020B0604030504040204" pitchFamily="34" charset="0"/>
              </a:rPr>
              <a:t>西安市第一批军民融合企业（单位）The first civil-military fusion enterprises in Xi'an</a:t>
            </a:r>
            <a:endParaRPr lang="zh-CN" altLang="en-US" sz="1200" dirty="0" smtClean="0">
              <a:solidFill>
                <a:srgbClr val="004D86"/>
              </a:solidFill>
              <a:latin typeface="Arial Rounded MT Bold" panose="020F070403050403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 descr="C:\Users\Administrator\Desktop\1bc83a7e4082966e2a8a9ccde4b532c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01233" y="700083"/>
            <a:ext cx="2725046" cy="374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5" descr="安全标准化证书20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2185" y="704215"/>
            <a:ext cx="2903220" cy="3812540"/>
          </a:xfrm>
          <a:prstGeom prst="rect">
            <a:avLst/>
          </a:prstGeom>
        </p:spPr>
      </p:pic>
      <p:sp>
        <p:nvSpPr>
          <p:cNvPr id="2" name="TextBox 9"/>
          <p:cNvSpPr txBox="1"/>
          <p:nvPr/>
        </p:nvSpPr>
        <p:spPr>
          <a:xfrm>
            <a:off x="4781883" y="4516760"/>
            <a:ext cx="266429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 dirty="0" smtClean="0">
                <a:solidFill>
                  <a:srgbClr val="004D86"/>
                </a:solidFill>
                <a:latin typeface="Arial Rounded MT Bold" panose="020F0704030504030204" pitchFamily="34" charset="0"/>
                <a:cs typeface="Verdana" panose="020B0604030504040204" pitchFamily="34" charset="0"/>
              </a:rPr>
              <a:t>安全生产标准化三级企业</a:t>
            </a:r>
            <a:endParaRPr lang="zh-CN" altLang="en-US" sz="1200" dirty="0" smtClean="0">
              <a:solidFill>
                <a:srgbClr val="004D86"/>
              </a:solidFill>
              <a:latin typeface="Arial Rounded MT Bold" panose="020F0704030504030204" pitchFamily="34" charset="0"/>
              <a:cs typeface="Verdana" panose="020B0604030504040204" pitchFamily="34" charset="0"/>
            </a:endParaRPr>
          </a:p>
          <a:p>
            <a:pPr algn="ctr"/>
            <a:r>
              <a:rPr lang="zh-CN" altLang="en-US" sz="1200" dirty="0" smtClean="0">
                <a:solidFill>
                  <a:srgbClr val="004D86"/>
                </a:solidFill>
                <a:latin typeface="Arial Rounded MT Bold" panose="020F0704030504030204" pitchFamily="34" charset="0"/>
                <a:cs typeface="Verdana" panose="020B0604030504040204" pitchFamily="34" charset="0"/>
              </a:rPr>
              <a:t>Three-level enterprise of safety production standardization</a:t>
            </a:r>
            <a:endParaRPr lang="zh-CN" altLang="en-US" sz="1200" dirty="0" smtClean="0">
              <a:solidFill>
                <a:srgbClr val="004D86"/>
              </a:solidFill>
              <a:latin typeface="Arial Rounded MT Bold" panose="020F070403050403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001577" y="187257"/>
            <a:ext cx="4160329" cy="37701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锻造车间 </a:t>
            </a:r>
            <a:r>
              <a:rPr lang="en-US" altLang="zh-CN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Forging workshop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24522" y="4498757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3500</a:t>
            </a:r>
            <a:r>
              <a:rPr lang="zh-CN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吨自由锻液压机</a:t>
            </a:r>
            <a:endParaRPr lang="en-US" altLang="zh-CN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3,500 tons free forging hydraulic press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60404" y="642620"/>
            <a:ext cx="4238154" cy="385889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330" y="642620"/>
            <a:ext cx="3672408" cy="3842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001577" y="187257"/>
            <a:ext cx="4160329" cy="37701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锻造车间 </a:t>
            </a:r>
            <a:r>
              <a:rPr lang="en-US" altLang="zh-CN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Forging workshop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84562" y="4372744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800</a:t>
            </a:r>
            <a:r>
              <a:rPr lang="zh-CN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吨自由锻液压机</a:t>
            </a:r>
            <a:endParaRPr lang="en-US" altLang="zh-CN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800 tons free forging hydraulic press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080" y="702945"/>
            <a:ext cx="4378960" cy="36899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370" y="685165"/>
            <a:ext cx="4404360" cy="3707765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001577" y="187257"/>
            <a:ext cx="4160329" cy="37701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锻造车间 </a:t>
            </a:r>
            <a:r>
              <a:rPr lang="en-US" altLang="zh-CN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Forging workshop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0670" y="1084580"/>
            <a:ext cx="3967480" cy="28460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315" y="1084580"/>
            <a:ext cx="3977640" cy="284670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01395" y="4063365"/>
            <a:ext cx="2540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560kg空气锤</a:t>
            </a:r>
            <a:endParaRPr lang="zh-CN" altLang="en-US"/>
          </a:p>
          <a:p>
            <a:r>
              <a:rPr lang="zh-CN" altLang="en-US"/>
              <a:t>560kg air hammer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398135" y="3931285"/>
            <a:ext cx="25400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2吨电液锤</a:t>
            </a:r>
            <a:endParaRPr lang="zh-CN" altLang="en-US"/>
          </a:p>
          <a:p>
            <a:r>
              <a:rPr lang="zh-CN" altLang="en-US"/>
              <a:t>2 </a:t>
            </a:r>
            <a:r>
              <a:rPr lang="en-US" altLang="zh-CN"/>
              <a:t>t</a:t>
            </a:r>
            <a:r>
              <a:rPr lang="zh-CN" altLang="en-US"/>
              <a:t> of electro-hydraulic hammer</a:t>
            </a:r>
            <a:endParaRPr lang="zh-CN" alt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7"/>
          <p:cNvSpPr txBox="1"/>
          <p:nvPr/>
        </p:nvSpPr>
        <p:spPr>
          <a:xfrm>
            <a:off x="1001577" y="187257"/>
            <a:ext cx="3780851" cy="37701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质量证书 </a:t>
            </a:r>
            <a:r>
              <a:rPr lang="en-US" altLang="zh-CN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Certifications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62170" y="674370"/>
            <a:ext cx="1525270" cy="202120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40475" y="1470025"/>
            <a:ext cx="264160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 smtClean="0">
                <a:solidFill>
                  <a:srgbClr val="004D86"/>
                </a:solidFill>
                <a:latin typeface="Arial Rounded MT Bold" panose="020F0704030504030204" pitchFamily="34" charset="0"/>
              </a:rPr>
              <a:t>ISO14001:2015</a:t>
            </a:r>
            <a:r>
              <a:rPr lang="zh-CN" altLang="en-US" sz="1100" dirty="0" smtClean="0">
                <a:solidFill>
                  <a:srgbClr val="004D86"/>
                </a:solidFill>
                <a:latin typeface="Arial Rounded MT Bold" panose="020F0704030504030204" pitchFamily="34" charset="0"/>
              </a:rPr>
              <a:t>环境管理体系认证证书</a:t>
            </a:r>
            <a:endParaRPr lang="zh-CN" altLang="en-US" sz="1100" dirty="0" smtClean="0">
              <a:solidFill>
                <a:srgbClr val="004D86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US" altLang="zh-CN" sz="1100" dirty="0" smtClean="0">
                <a:solidFill>
                  <a:srgbClr val="004D86"/>
                </a:solidFill>
                <a:latin typeface="Arial Rounded MT Bold" panose="020F0704030504030204" pitchFamily="34" charset="0"/>
              </a:rPr>
              <a:t>ISO14001:2015 certificate </a:t>
            </a:r>
            <a:endParaRPr lang="zh-CN" altLang="en-US" sz="1100" dirty="0">
              <a:solidFill>
                <a:srgbClr val="004D86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65" y="2914650"/>
            <a:ext cx="1485265" cy="2072640"/>
          </a:xfrm>
          <a:prstGeom prst="rect">
            <a:avLst/>
          </a:prstGeom>
        </p:spPr>
      </p:pic>
      <p:sp>
        <p:nvSpPr>
          <p:cNvPr id="8" name="TextBox 16"/>
          <p:cNvSpPr txBox="1"/>
          <p:nvPr/>
        </p:nvSpPr>
        <p:spPr>
          <a:xfrm>
            <a:off x="2028190" y="3677920"/>
            <a:ext cx="264160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 smtClean="0">
                <a:solidFill>
                  <a:srgbClr val="004D86"/>
                </a:solidFill>
                <a:latin typeface="Arial Rounded MT Bold" panose="020F0704030504030204" pitchFamily="34" charset="0"/>
              </a:rPr>
              <a:t>ISO9001:2015</a:t>
            </a:r>
            <a:r>
              <a:rPr lang="zh-CN" altLang="en-US" sz="1100" dirty="0" smtClean="0">
                <a:solidFill>
                  <a:srgbClr val="004D86"/>
                </a:solidFill>
                <a:latin typeface="Arial Rounded MT Bold" panose="020F0704030504030204" pitchFamily="34" charset="0"/>
              </a:rPr>
              <a:t>质量管理体系认证证书</a:t>
            </a:r>
            <a:endParaRPr lang="zh-CN" altLang="en-US" sz="1100" dirty="0" smtClean="0">
              <a:solidFill>
                <a:srgbClr val="004D86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US" altLang="zh-CN" sz="1100" dirty="0" smtClean="0">
                <a:solidFill>
                  <a:srgbClr val="004D86"/>
                </a:solidFill>
                <a:latin typeface="Arial Rounded MT Bold" panose="020F0704030504030204" pitchFamily="34" charset="0"/>
              </a:rPr>
              <a:t>ISO9001:2015 certificate </a:t>
            </a:r>
            <a:endParaRPr lang="zh-CN" altLang="en-US" sz="1100" dirty="0">
              <a:solidFill>
                <a:srgbClr val="004D86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1908810" y="1470025"/>
            <a:ext cx="2753360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 smtClean="0">
                <a:solidFill>
                  <a:srgbClr val="004D86"/>
                </a:solidFill>
                <a:latin typeface="Arial Rounded MT Bold" panose="020F0704030504030204" pitchFamily="34" charset="0"/>
              </a:rPr>
              <a:t>武器装备质量管理体系认证证书</a:t>
            </a:r>
            <a:endParaRPr lang="zh-CN" altLang="en-US" sz="1100" dirty="0" smtClean="0">
              <a:solidFill>
                <a:srgbClr val="004D86"/>
              </a:solidFill>
              <a:latin typeface="Arial Rounded MT Bold" panose="020F0704030504030204" pitchFamily="34" charset="0"/>
            </a:endParaRPr>
          </a:p>
          <a:p>
            <a:pPr algn="ctr">
              <a:buClrTx/>
              <a:buSzTx/>
              <a:buNone/>
            </a:pPr>
            <a:r>
              <a:rPr lang="zh-CN" altLang="en-US" sz="1100" dirty="0" smtClean="0">
                <a:solidFill>
                  <a:srgbClr val="004D86"/>
                </a:solidFill>
                <a:latin typeface="Arial Rounded MT Bold" panose="020F0704030504030204" pitchFamily="34" charset="0"/>
              </a:rPr>
              <a:t>Certification of the quality management system of weaponry</a:t>
            </a:r>
            <a:endParaRPr lang="zh-CN" altLang="en-US" sz="1100" dirty="0" smtClean="0">
              <a:solidFill>
                <a:srgbClr val="004D86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9" name="图片 8" descr="微信图片_201804200906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674370"/>
            <a:ext cx="1484630" cy="20999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2170" y="2801620"/>
            <a:ext cx="1540510" cy="2182495"/>
          </a:xfrm>
          <a:prstGeom prst="rect">
            <a:avLst/>
          </a:prstGeom>
        </p:spPr>
      </p:pic>
      <p:sp>
        <p:nvSpPr>
          <p:cNvPr id="12" name="TextBox 16"/>
          <p:cNvSpPr txBox="1"/>
          <p:nvPr/>
        </p:nvSpPr>
        <p:spPr>
          <a:xfrm>
            <a:off x="6202680" y="3509010"/>
            <a:ext cx="291782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 smtClean="0">
                <a:solidFill>
                  <a:srgbClr val="004D86"/>
                </a:solidFill>
                <a:latin typeface="Arial Rounded MT Bold" panose="020F0704030504030204" pitchFamily="34" charset="0"/>
              </a:rPr>
              <a:t>ISO45001:2018</a:t>
            </a:r>
            <a:r>
              <a:rPr lang="zh-CN" altLang="en-US" sz="1100" dirty="0" smtClean="0">
                <a:solidFill>
                  <a:srgbClr val="004D86"/>
                </a:solidFill>
                <a:latin typeface="Arial Rounded MT Bold" panose="020F0704030504030204" pitchFamily="34" charset="0"/>
              </a:rPr>
              <a:t>职业健康安全体系认证证书</a:t>
            </a:r>
            <a:endParaRPr lang="zh-CN" altLang="en-US" sz="1100" dirty="0" smtClean="0">
              <a:solidFill>
                <a:srgbClr val="004D86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US" altLang="zh-CN" sz="1100" dirty="0" smtClean="0">
                <a:solidFill>
                  <a:srgbClr val="004D86"/>
                </a:solidFill>
                <a:latin typeface="Arial Rounded MT Bold" panose="020F0704030504030204" pitchFamily="34" charset="0"/>
              </a:rPr>
              <a:t>ISO45001:2018 certificate </a:t>
            </a:r>
            <a:endParaRPr lang="zh-CN" altLang="en-US" sz="1100" dirty="0">
              <a:solidFill>
                <a:srgbClr val="004D86"/>
              </a:solidFill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8" grpId="0"/>
      <p:bldP spid="10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001395" y="187325"/>
            <a:ext cx="5299710" cy="37465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锻造加热设备</a:t>
            </a:r>
            <a:r>
              <a:rPr lang="en-US" altLang="zh-CN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Heating furnaces workshop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descr="图片包含 建筑物, 金属, 室内&#10;&#10;已生成极高可信度的说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01394" y="844352"/>
            <a:ext cx="4211938" cy="3469988"/>
          </a:xfrm>
          <a:prstGeom prst="rect">
            <a:avLst/>
          </a:prstGeom>
        </p:spPr>
      </p:pic>
      <p:pic>
        <p:nvPicPr>
          <p:cNvPr id="9" name="图片 8" descr="图片包含 火车, 建筑物, 室内, 围栏&#10;&#10;已生成极高可信度的说明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47" y="902137"/>
            <a:ext cx="4267199" cy="34699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298" y="4372744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我们拥有</a:t>
            </a: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zh-CN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组燃气加热炉，其中</a:t>
            </a: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zh-CN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台为蓄热式燃气加热炉</a:t>
            </a:r>
            <a:endParaRPr lang="en-US" altLang="zh-CN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We have 4 sets of gas heating furnaces, including 2 sets of Regenerative gas furnaces</a:t>
            </a:r>
            <a:endParaRPr lang="en-US" altLang="zh-CN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39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39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1577" y="187257"/>
            <a:ext cx="5731457" cy="37701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热处理车间 </a:t>
            </a:r>
            <a:r>
              <a:rPr lang="en-US" altLang="zh-CN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Heat treatment equipment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271770" y="4018915"/>
            <a:ext cx="33242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2米气体渗碳炉</a:t>
            </a:r>
            <a:endParaRPr lang="zh-CN" altLang="en-US"/>
          </a:p>
          <a:p>
            <a:r>
              <a:rPr lang="zh-CN" altLang="en-US"/>
              <a:t>2m Gas Carburizing </a:t>
            </a:r>
            <a:r>
              <a:rPr lang="en-US" altLang="zh-CN"/>
              <a:t>f</a:t>
            </a:r>
            <a:r>
              <a:rPr lang="zh-CN" altLang="en-US"/>
              <a:t>urnace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17855" y="3975100"/>
            <a:ext cx="368935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8米转子实验炉</a:t>
            </a:r>
            <a:endParaRPr lang="zh-CN" altLang="en-US"/>
          </a:p>
          <a:p>
            <a:r>
              <a:rPr lang="zh-CN" altLang="en-US"/>
              <a:t>8m Rotor test furnace</a:t>
            </a:r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7805" y="870585"/>
            <a:ext cx="4357370" cy="289433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380" y="870585"/>
            <a:ext cx="4371340" cy="2893695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1577" y="187257"/>
            <a:ext cx="5731457" cy="37701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热处理车间 </a:t>
            </a:r>
            <a:r>
              <a:rPr lang="en-US" altLang="zh-CN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Heat treatment equipment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973955" y="3975100"/>
            <a:ext cx="405447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 4米台车式热处理炉</a:t>
            </a:r>
            <a:endParaRPr lang="zh-CN" altLang="en-US"/>
          </a:p>
          <a:p>
            <a:r>
              <a:rPr lang="zh-CN" altLang="en-US"/>
              <a:t>4m Trolley type heat treatment furnace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80390" y="3975100"/>
            <a:ext cx="387667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6米台车式热处理炉</a:t>
            </a:r>
            <a:endParaRPr lang="zh-CN" altLang="en-US"/>
          </a:p>
          <a:p>
            <a:r>
              <a:rPr lang="zh-CN" altLang="en-US"/>
              <a:t>6m Trolley type heat treatment furnace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045" y="978535"/>
            <a:ext cx="4351020" cy="28968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885" y="978535"/>
            <a:ext cx="4360545" cy="2897505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1577" y="187257"/>
            <a:ext cx="5731457" cy="37701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热处理车间 </a:t>
            </a:r>
            <a:r>
              <a:rPr lang="en-US" altLang="zh-CN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Heat treatment equipment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4485" y="935990"/>
            <a:ext cx="4201160" cy="27971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810" y="935990"/>
            <a:ext cx="4118610" cy="27971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492115" y="3875405"/>
            <a:ext cx="2540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9米井式炉</a:t>
            </a:r>
            <a:endParaRPr lang="zh-CN" altLang="en-US"/>
          </a:p>
          <a:p>
            <a:r>
              <a:rPr lang="zh-CN" altLang="en-US"/>
              <a:t>9m Pit furnace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80390" y="3975100"/>
            <a:ext cx="368935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3米大口径井式炉</a:t>
            </a:r>
            <a:endParaRPr lang="zh-CN" altLang="en-US"/>
          </a:p>
          <a:p>
            <a:r>
              <a:rPr lang="zh-CN" altLang="en-US"/>
              <a:t>3m Large diameter well furnace</a:t>
            </a:r>
            <a:endParaRPr lang="zh-CN" alt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1577" y="187257"/>
            <a:ext cx="5731457" cy="37701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热处理车间 </a:t>
            </a:r>
            <a:r>
              <a:rPr lang="en-US" altLang="zh-CN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Heat treatment equipment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492115" y="3875405"/>
            <a:ext cx="291592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>
                <a:sym typeface="+mn-ea"/>
              </a:rPr>
              <a:t>淬火槽系统</a:t>
            </a:r>
            <a:endParaRPr lang="zh-CN" altLang="en-US"/>
          </a:p>
          <a:p>
            <a:r>
              <a:rPr lang="zh-CN" altLang="en-US">
                <a:sym typeface="+mn-ea"/>
              </a:rPr>
              <a:t> Quenching tank system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22275" y="3975100"/>
            <a:ext cx="368935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6米台车式热处理炉</a:t>
            </a:r>
            <a:endParaRPr lang="zh-CN" altLang="en-US"/>
          </a:p>
          <a:p>
            <a:r>
              <a:rPr lang="zh-CN" altLang="en-US"/>
              <a:t>6m Trolley type heat treatment furnace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4795" y="999490"/>
            <a:ext cx="4004945" cy="26701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170" y="964565"/>
            <a:ext cx="4110355" cy="274066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001577" y="187257"/>
            <a:ext cx="5731457" cy="37701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加热</a:t>
            </a:r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热处理车间 </a:t>
            </a:r>
            <a:r>
              <a:rPr lang="en-US" altLang="zh-CN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CNC heating equipment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 descr="图片包含 记分牌&#10;&#10;已生成高可信度的说明"/>
          <p:cNvPicPr>
            <a:picLocks noChangeAspect="1"/>
          </p:cNvPicPr>
          <p:nvPr/>
        </p:nvPicPr>
        <p:blipFill>
          <a:blip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4" y="627680"/>
            <a:ext cx="3347890" cy="2050036"/>
          </a:xfrm>
          <a:prstGeom prst="rect">
            <a:avLst/>
          </a:prstGeom>
        </p:spPr>
      </p:pic>
      <p:pic>
        <p:nvPicPr>
          <p:cNvPr id="15" name="图片 14" descr="图片包含 物体, 建筑物&#10;&#10;已生成极高可信度的说明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4" y="2748786"/>
            <a:ext cx="3339344" cy="2330993"/>
          </a:xfrm>
          <a:prstGeom prst="rect">
            <a:avLst/>
          </a:prstGeom>
        </p:spPr>
      </p:pic>
      <p:pic>
        <p:nvPicPr>
          <p:cNvPr id="3" name="图片 2" descr="图片包含 人员, 室内, 男士, 餐桌&#10;&#10;已生成极高可信度的说明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994" y="743744"/>
            <a:ext cx="5535252" cy="4232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19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19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19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001577" y="187257"/>
            <a:ext cx="4160329" cy="37701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</a:t>
            </a:r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加工车间 </a:t>
            </a:r>
            <a:r>
              <a:rPr lang="en-US" altLang="zh-CN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Machining workshop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图片包含 室内, 建筑物, 绿色, 天花板&#10;&#10;已生成高可信度的说明"/>
          <p:cNvPicPr>
            <a:picLocks noChangeAspect="1"/>
          </p:cNvPicPr>
          <p:nvPr/>
        </p:nvPicPr>
        <p:blipFill>
          <a:blip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9" y="1124744"/>
            <a:ext cx="4419600" cy="3314700"/>
          </a:xfrm>
          <a:prstGeom prst="rect">
            <a:avLst/>
          </a:prstGeom>
        </p:spPr>
      </p:pic>
      <p:pic>
        <p:nvPicPr>
          <p:cNvPr id="10" name="图片 9" descr="图片包含 室内, 建筑物, 地板&#10;&#10;已生成高可信度的说明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7" y="1138594"/>
            <a:ext cx="4350332" cy="3262749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2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2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2"/>
          <p:cNvSpPr txBox="1"/>
          <p:nvPr/>
        </p:nvSpPr>
        <p:spPr>
          <a:xfrm>
            <a:off x="1001577" y="177732"/>
            <a:ext cx="6466817" cy="37701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理化检验中心 </a:t>
            </a:r>
            <a:r>
              <a:rPr lang="en-US" altLang="zh-CN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Physical and chemical test center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3210" y="924560"/>
            <a:ext cx="3978910" cy="31000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128520" y="4194810"/>
            <a:ext cx="474027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>
                <a:sym typeface="+mn-ea"/>
              </a:rPr>
              <a:t>化学成份分析实验</a:t>
            </a:r>
            <a:r>
              <a:rPr lang="zh-CN" altLang="en-US">
                <a:sym typeface="+mn-ea"/>
              </a:rPr>
              <a:t>室</a:t>
            </a:r>
            <a:endParaRPr lang="zh-CN" altLang="en-US"/>
          </a:p>
          <a:p>
            <a:r>
              <a:rPr lang="zh-CN" altLang="en-US"/>
              <a:t>Chemical Composition Analysis Laboratory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lum bright="12000"/>
          </a:blip>
          <a:stretch>
            <a:fillRect/>
          </a:stretch>
        </p:blipFill>
        <p:spPr>
          <a:xfrm>
            <a:off x="4401185" y="923925"/>
            <a:ext cx="4129405" cy="3098165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2"/>
          <p:cNvSpPr txBox="1"/>
          <p:nvPr/>
        </p:nvSpPr>
        <p:spPr>
          <a:xfrm>
            <a:off x="1001577" y="177732"/>
            <a:ext cx="6466817" cy="37701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技术团队 </a:t>
            </a:r>
            <a:r>
              <a:rPr lang="en-US" altLang="zh-CN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Engineering team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descr="微信图片_20180706162557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206" y="628328"/>
            <a:ext cx="3475112" cy="4439403"/>
          </a:xfrm>
          <a:prstGeom prst="rect">
            <a:avLst/>
          </a:prstGeom>
        </p:spPr>
      </p:pic>
      <p:pic>
        <p:nvPicPr>
          <p:cNvPr id="8" name="图片 7" descr="微信图片_20180706162557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698" y="637853"/>
            <a:ext cx="5327126" cy="4421063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7"/>
          <p:cNvSpPr txBox="1"/>
          <p:nvPr/>
        </p:nvSpPr>
        <p:spPr>
          <a:xfrm>
            <a:off x="1001577" y="187257"/>
            <a:ext cx="4160329" cy="37701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 </a:t>
            </a:r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CORE PRODUCTS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146" name="Picture 2" descr="D:\华威\HE\高清图片\Block-type\5tons hammer head for Electric hammer.jpg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180306" y="628327"/>
            <a:ext cx="5616072" cy="3968691"/>
          </a:xfrm>
          <a:prstGeom prst="rect">
            <a:avLst/>
          </a:prstGeom>
          <a:noFill/>
        </p:spPr>
      </p:pic>
      <p:sp>
        <p:nvSpPr>
          <p:cNvPr id="13" name="矩形 13"/>
          <p:cNvSpPr>
            <a:spLocks noChangeArrowheads="1"/>
          </p:cNvSpPr>
          <p:nvPr/>
        </p:nvSpPr>
        <p:spPr bwMode="auto">
          <a:xfrm>
            <a:off x="900386" y="4588768"/>
            <a:ext cx="3872921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200MN</a:t>
            </a: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模锻液压机上垫板</a:t>
            </a: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Upper pad of 200MN Die forging hydraulic pres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17" descr="图片4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49058" y="700336"/>
            <a:ext cx="910699" cy="1086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ASUS\Desktop\tim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4962" y="1924472"/>
            <a:ext cx="2779951" cy="3101553"/>
          </a:xfrm>
          <a:prstGeom prst="rect">
            <a:avLst/>
          </a:prstGeom>
          <a:noFill/>
        </p:spPr>
      </p:pic>
      <p:sp>
        <p:nvSpPr>
          <p:cNvPr id="7" name="右箭头 6"/>
          <p:cNvSpPr/>
          <p:nvPr/>
        </p:nvSpPr>
        <p:spPr bwMode="auto">
          <a:xfrm rot="1386501">
            <a:off x="6684672" y="4345753"/>
            <a:ext cx="648072" cy="252993"/>
          </a:xfrm>
          <a:prstGeom prst="rightArrow">
            <a:avLst/>
          </a:prstGeom>
          <a:solidFill>
            <a:srgbClr val="FF7B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46" tIns="45723" rIns="91446" bIns="45723" rtlCol="0" anchor="ctr"/>
          <a:lstStyle/>
          <a:p>
            <a:pPr algn="ctr"/>
            <a:endParaRPr lang="zh-CN" altLang="en-US">
              <a:latin typeface="方正兰亭黑_GBK" pitchFamily="2" charset="-122"/>
              <a:ea typeface="方正兰亭黑_GBK" pitchFamily="2" charset="-122"/>
              <a:sym typeface="方正兰亭黑_GBK" pitchFamily="2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7"/>
          <p:cNvSpPr txBox="1"/>
          <p:nvPr/>
        </p:nvSpPr>
        <p:spPr>
          <a:xfrm>
            <a:off x="1001577" y="187257"/>
            <a:ext cx="3780851" cy="37701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质量证书 </a:t>
            </a:r>
            <a:r>
              <a:rPr lang="en-US" altLang="zh-CN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Certifications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8338" y="3004592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rgbClr val="004D86"/>
                </a:solidFill>
                <a:latin typeface="Arial Rounded MT Bold" panose="020F0704030504030204" pitchFamily="34" charset="0"/>
                <a:cs typeface="Verdana" panose="020B0604030504040204" pitchFamily="34" charset="0"/>
              </a:rPr>
              <a:t>美国石油协会认证证书</a:t>
            </a:r>
            <a:endParaRPr lang="zh-CN" altLang="en-US" sz="1400" dirty="0" smtClean="0">
              <a:solidFill>
                <a:srgbClr val="004D86"/>
              </a:solidFill>
              <a:latin typeface="Arial Rounded MT Bold" panose="020F0704030504030204" pitchFamily="34" charset="0"/>
              <a:cs typeface="Verdana" panose="020B0604030504040204" pitchFamily="34" charset="0"/>
            </a:endParaRPr>
          </a:p>
          <a:p>
            <a:r>
              <a:rPr lang="en-US" altLang="zh-CN" sz="1400" dirty="0" smtClean="0">
                <a:solidFill>
                  <a:srgbClr val="004D86"/>
                </a:solidFill>
                <a:latin typeface="Arial Rounded MT Bold" panose="020F0704030504030204" pitchFamily="34" charset="0"/>
                <a:cs typeface="Verdana" panose="020B0604030504040204" pitchFamily="34" charset="0"/>
              </a:rPr>
              <a:t>API certificate</a:t>
            </a:r>
            <a:endParaRPr lang="zh-CN" altLang="en-US" sz="1400" dirty="0" smtClean="0">
              <a:solidFill>
                <a:srgbClr val="004D86"/>
              </a:solidFill>
              <a:latin typeface="Arial Rounded MT Bold" panose="020F070403050403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图片 17" descr="图片4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900386" y="1708448"/>
            <a:ext cx="1008112" cy="1202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 descr="API 20B新证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085" y="662305"/>
            <a:ext cx="6011545" cy="427863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7"/>
          <p:cNvSpPr txBox="1"/>
          <p:nvPr/>
        </p:nvSpPr>
        <p:spPr>
          <a:xfrm>
            <a:off x="1001577" y="187257"/>
            <a:ext cx="4160329" cy="37701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 </a:t>
            </a:r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CORE PRODUCTS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146" name="Picture 2" descr="D:\华威\HE\高清图片\Block-type\5tons hammer head for Electric hammer.jpg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180306" y="628327"/>
            <a:ext cx="5616072" cy="3968691"/>
          </a:xfrm>
          <a:prstGeom prst="rect">
            <a:avLst/>
          </a:prstGeom>
          <a:noFill/>
        </p:spPr>
      </p:pic>
      <p:sp>
        <p:nvSpPr>
          <p:cNvPr id="13" name="矩形 13"/>
          <p:cNvSpPr>
            <a:spLocks noChangeArrowheads="1"/>
          </p:cNvSpPr>
          <p:nvPr/>
        </p:nvSpPr>
        <p:spPr bwMode="auto">
          <a:xfrm>
            <a:off x="972394" y="4588768"/>
            <a:ext cx="3872921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导弹吊架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Missile hanger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9698" name="Picture 2" descr="https://timgsa.baidu.com/timg?image&amp;quality=80&amp;size=b9999_10000&amp;sec=1530867357869&amp;di=9fa9d12ba1f035a4738629fb6f15b7b7&amp;imgtype=0&amp;src=http%3A%2F%2Fn.sinaimg.cn%2Fsinacn%2Fw1195h775%2F20180118%2F6df0-fyqtwzu45900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0946" y="2580679"/>
            <a:ext cx="3096344" cy="2008089"/>
          </a:xfrm>
          <a:prstGeom prst="rect">
            <a:avLst/>
          </a:prstGeom>
          <a:noFill/>
        </p:spPr>
      </p:pic>
      <p:sp>
        <p:nvSpPr>
          <p:cNvPr id="6" name="右箭头 5"/>
          <p:cNvSpPr/>
          <p:nvPr/>
        </p:nvSpPr>
        <p:spPr bwMode="auto">
          <a:xfrm rot="18799320">
            <a:off x="6546091" y="3927352"/>
            <a:ext cx="760780" cy="408205"/>
          </a:xfrm>
          <a:prstGeom prst="rightArrow">
            <a:avLst/>
          </a:prstGeom>
          <a:solidFill>
            <a:srgbClr val="FF7B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46" tIns="45723" rIns="91446" bIns="45723" rtlCol="0" anchor="ctr"/>
          <a:lstStyle/>
          <a:p>
            <a:pPr algn="ctr"/>
            <a:endParaRPr lang="zh-CN" altLang="en-US">
              <a:latin typeface="方正兰亭黑_GBK" pitchFamily="2" charset="-122"/>
              <a:ea typeface="方正兰亭黑_GBK" pitchFamily="2" charset="-122"/>
              <a:sym typeface="方正兰亭黑_GBK" pitchFamily="2" charset="-122"/>
            </a:endParaRPr>
          </a:p>
        </p:txBody>
      </p:sp>
      <p:pic>
        <p:nvPicPr>
          <p:cNvPr id="7" name="图片 17" descr="图片4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9058" y="1060376"/>
            <a:ext cx="910699" cy="1086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8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7"/>
          <p:cNvSpPr txBox="1"/>
          <p:nvPr/>
        </p:nvSpPr>
        <p:spPr>
          <a:xfrm>
            <a:off x="1001577" y="187257"/>
            <a:ext cx="4160329" cy="37701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 </a:t>
            </a:r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CORE PRODUCTS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146" name="Picture 2" descr="D:\华威\HE\高清图片\Block-type\5tons hammer head for Electric hammer.jpg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180306" y="628327"/>
            <a:ext cx="5616072" cy="3968691"/>
          </a:xfrm>
          <a:prstGeom prst="rect">
            <a:avLst/>
          </a:prstGeom>
          <a:noFill/>
        </p:spPr>
      </p:pic>
      <p:sp>
        <p:nvSpPr>
          <p:cNvPr id="13" name="矩形 13"/>
          <p:cNvSpPr>
            <a:spLocks noChangeArrowheads="1"/>
          </p:cNvSpPr>
          <p:nvPr/>
        </p:nvSpPr>
        <p:spPr bwMode="auto">
          <a:xfrm>
            <a:off x="972394" y="4588768"/>
            <a:ext cx="3872921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模具模块</a:t>
            </a:r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Module for mold 1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8674" name="Picture 2" descr="https://timgsa.baidu.com/timg?image&amp;quality=80&amp;size=b9999_10000&amp;sec=1530871417179&amp;di=6d3b0a998c496bca84ffa257feb0977f&amp;imgtype=0&amp;src=http%3A%2F%2Fimg010.hc360.cn%2Fg7%2FM09%2F27%2F07%2FwKhQtFMxa06EBCARAAAAAMWSTuA5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8938" y="2957020"/>
            <a:ext cx="3168352" cy="1631748"/>
          </a:xfrm>
          <a:prstGeom prst="rect">
            <a:avLst/>
          </a:prstGeom>
          <a:noFill/>
        </p:spPr>
      </p:pic>
      <p:pic>
        <p:nvPicPr>
          <p:cNvPr id="6" name="图片 5" descr="图片4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5042" y="988368"/>
            <a:ext cx="1152128" cy="137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右箭头 6"/>
          <p:cNvSpPr/>
          <p:nvPr/>
        </p:nvSpPr>
        <p:spPr bwMode="auto">
          <a:xfrm rot="1386501">
            <a:off x="7209736" y="2901300"/>
            <a:ext cx="648072" cy="360040"/>
          </a:xfrm>
          <a:prstGeom prst="rightArrow">
            <a:avLst/>
          </a:prstGeom>
          <a:solidFill>
            <a:srgbClr val="FF7B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46" tIns="45723" rIns="91446" bIns="45723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1pPr>
            <a:lvl2pPr marL="36322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2pPr>
            <a:lvl3pPr marL="72580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3pPr>
            <a:lvl4pPr marL="108902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4pPr>
            <a:lvl5pPr marL="145161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5pPr>
            <a:lvl6pPr marL="181483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6pPr>
            <a:lvl7pPr marL="217741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7pPr>
            <a:lvl8pPr marL="254063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8pPr>
            <a:lvl9pPr marL="290322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方正兰亭黑_GBK" pitchFamily="2" charset="-122"/>
              <a:ea typeface="方正兰亭黑_GBK" pitchFamily="2" charset="-122"/>
              <a:sym typeface="方正兰亭黑_GBK" pitchFamily="2" charset="-122"/>
            </a:endParaRPr>
          </a:p>
        </p:txBody>
      </p:sp>
      <p:sp>
        <p:nvSpPr>
          <p:cNvPr id="8" name="右箭头 7"/>
          <p:cNvSpPr/>
          <p:nvPr/>
        </p:nvSpPr>
        <p:spPr bwMode="auto">
          <a:xfrm rot="7149358">
            <a:off x="6508052" y="2979231"/>
            <a:ext cx="648072" cy="360040"/>
          </a:xfrm>
          <a:prstGeom prst="rightArrow">
            <a:avLst/>
          </a:prstGeom>
          <a:solidFill>
            <a:srgbClr val="FF7B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46" tIns="45723" rIns="91446" bIns="45723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1pPr>
            <a:lvl2pPr marL="36322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2pPr>
            <a:lvl3pPr marL="72580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3pPr>
            <a:lvl4pPr marL="108902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4pPr>
            <a:lvl5pPr marL="145161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5pPr>
            <a:lvl6pPr marL="181483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6pPr>
            <a:lvl7pPr marL="217741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7pPr>
            <a:lvl8pPr marL="254063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8pPr>
            <a:lvl9pPr marL="290322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方正兰亭黑_GBK" pitchFamily="2" charset="-122"/>
              <a:ea typeface="方正兰亭黑_GBK" pitchFamily="2" charset="-122"/>
              <a:sym typeface="方正兰亭黑_GBK" pitchFamily="2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7"/>
          <p:cNvSpPr txBox="1"/>
          <p:nvPr/>
        </p:nvSpPr>
        <p:spPr>
          <a:xfrm>
            <a:off x="1001577" y="187257"/>
            <a:ext cx="4160329" cy="37701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 </a:t>
            </a:r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CORE PRODUCTS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146" name="Picture 2" descr="D:\华威\HE\高清图片\Block-type\5tons hammer head for Electric hammer.jpg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180858" y="628327"/>
            <a:ext cx="5616072" cy="3968691"/>
          </a:xfrm>
          <a:prstGeom prst="rect">
            <a:avLst/>
          </a:prstGeom>
          <a:noFill/>
        </p:spPr>
      </p:pic>
      <p:sp>
        <p:nvSpPr>
          <p:cNvPr id="13" name="矩形 13"/>
          <p:cNvSpPr>
            <a:spLocks noChangeArrowheads="1"/>
          </p:cNvSpPr>
          <p:nvPr/>
        </p:nvSpPr>
        <p:spPr bwMode="auto">
          <a:xfrm>
            <a:off x="828378" y="4588768"/>
            <a:ext cx="3872921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模具模块</a:t>
            </a:r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Module for mold 2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7650" name="Picture 2" descr="https://timgsa.baidu.com/timg?image&amp;quality=80&amp;size=b9999_10000&amp;sec=1530871524043&amp;di=f738c1db1a12de7e5b18fb9a3391461e&amp;imgtype=0&amp;src=http%3A%2F%2Fwww.gdfsfengyi.com%2Fupload%2Fimg%2F2017071816535293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0946" y="2212504"/>
            <a:ext cx="3027682" cy="2376264"/>
          </a:xfrm>
          <a:prstGeom prst="rect">
            <a:avLst/>
          </a:prstGeom>
          <a:noFill/>
        </p:spPr>
      </p:pic>
      <p:pic>
        <p:nvPicPr>
          <p:cNvPr id="6" name="图片 5" descr="图片4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7050" y="628328"/>
            <a:ext cx="1152128" cy="137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右箭头 6"/>
          <p:cNvSpPr/>
          <p:nvPr/>
        </p:nvSpPr>
        <p:spPr bwMode="auto">
          <a:xfrm rot="8410709">
            <a:off x="7277212" y="2450267"/>
            <a:ext cx="648072" cy="360040"/>
          </a:xfrm>
          <a:prstGeom prst="rightArrow">
            <a:avLst/>
          </a:prstGeom>
          <a:solidFill>
            <a:srgbClr val="FF7B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46" tIns="45723" rIns="91446" bIns="45723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1pPr>
            <a:lvl2pPr marL="36322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2pPr>
            <a:lvl3pPr marL="72580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3pPr>
            <a:lvl4pPr marL="108902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4pPr>
            <a:lvl5pPr marL="145161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5pPr>
            <a:lvl6pPr marL="181483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6pPr>
            <a:lvl7pPr marL="217741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7pPr>
            <a:lvl8pPr marL="254063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8pPr>
            <a:lvl9pPr marL="290322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方正兰亭黑_GBK" pitchFamily="2" charset="-122"/>
              <a:ea typeface="方正兰亭黑_GBK" pitchFamily="2" charset="-122"/>
              <a:sym typeface="方正兰亭黑_GBK" pitchFamily="2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7"/>
          <p:cNvSpPr txBox="1"/>
          <p:nvPr/>
        </p:nvSpPr>
        <p:spPr>
          <a:xfrm>
            <a:off x="1001577" y="187257"/>
            <a:ext cx="4160329" cy="37701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 </a:t>
            </a:r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CORE PRODUCTS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146" name="Picture 2" descr="D:\华威\HE\高清图片\Block-type\5tons hammer head for Electric hammer.jpg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324322" y="628327"/>
            <a:ext cx="5616072" cy="3968690"/>
          </a:xfrm>
          <a:prstGeom prst="rect">
            <a:avLst/>
          </a:prstGeom>
          <a:noFill/>
        </p:spPr>
      </p:pic>
      <p:sp>
        <p:nvSpPr>
          <p:cNvPr id="13" name="矩形 13"/>
          <p:cNvSpPr>
            <a:spLocks noChangeArrowheads="1"/>
          </p:cNvSpPr>
          <p:nvPr/>
        </p:nvSpPr>
        <p:spPr bwMode="auto">
          <a:xfrm>
            <a:off x="1187866" y="4588768"/>
            <a:ext cx="3872921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压裂泵阀箱</a:t>
            </a: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Valve box for fracturing pump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压裂泵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7920" y="2847681"/>
            <a:ext cx="2880320" cy="16385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图片 5" descr="压裂车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722" y="772344"/>
            <a:ext cx="2885211" cy="16941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右箭头 6"/>
          <p:cNvSpPr/>
          <p:nvPr/>
        </p:nvSpPr>
        <p:spPr bwMode="auto">
          <a:xfrm rot="1911492">
            <a:off x="6118362" y="1281862"/>
            <a:ext cx="313641" cy="216072"/>
          </a:xfrm>
          <a:prstGeom prst="rightArrow">
            <a:avLst/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46" tIns="45723" rIns="91446" bIns="45723" rtlCol="0" anchor="ctr"/>
          <a:lstStyle/>
          <a:p>
            <a:pPr algn="ctr"/>
            <a:endParaRPr lang="zh-CN" altLang="en-US">
              <a:latin typeface="方正兰亭黑_GBK" pitchFamily="2" charset="-122"/>
              <a:ea typeface="方正兰亭黑_GBK" pitchFamily="2" charset="-122"/>
              <a:sym typeface="方正兰亭黑_GBK" pitchFamily="2" charset="-122"/>
            </a:endParaRPr>
          </a:p>
        </p:txBody>
      </p:sp>
      <p:sp>
        <p:nvSpPr>
          <p:cNvPr id="8" name="右箭头 7"/>
          <p:cNvSpPr/>
          <p:nvPr/>
        </p:nvSpPr>
        <p:spPr bwMode="auto">
          <a:xfrm rot="1911492">
            <a:off x="7339435" y="3020641"/>
            <a:ext cx="398971" cy="228824"/>
          </a:xfrm>
          <a:prstGeom prst="rightArrow">
            <a:avLst/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46" tIns="45723" rIns="91446" bIns="45723" rtlCol="0" anchor="ctr"/>
          <a:lstStyle/>
          <a:p>
            <a:pPr algn="ctr"/>
            <a:endParaRPr lang="zh-CN" altLang="en-US">
              <a:latin typeface="方正兰亭黑_GBK" pitchFamily="2" charset="-122"/>
              <a:ea typeface="方正兰亭黑_GBK" pitchFamily="2" charset="-122"/>
              <a:sym typeface="方正兰亭黑_GBK" pitchFamily="2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7"/>
          <p:cNvSpPr txBox="1"/>
          <p:nvPr/>
        </p:nvSpPr>
        <p:spPr>
          <a:xfrm>
            <a:off x="1001577" y="187257"/>
            <a:ext cx="4160329" cy="37701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 </a:t>
            </a:r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CORE PRODUCTS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146" name="Picture 2" descr="D:\华威\HE\高清图片\Block-type\5tons hammer head for Electric hammer.jpg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180306" y="628327"/>
            <a:ext cx="5612290" cy="3968690"/>
          </a:xfrm>
          <a:prstGeom prst="rect">
            <a:avLst/>
          </a:prstGeom>
          <a:noFill/>
        </p:spPr>
      </p:pic>
      <p:sp>
        <p:nvSpPr>
          <p:cNvPr id="13" name="矩形 13"/>
          <p:cNvSpPr>
            <a:spLocks noChangeArrowheads="1"/>
          </p:cNvSpPr>
          <p:nvPr/>
        </p:nvSpPr>
        <p:spPr bwMode="auto">
          <a:xfrm>
            <a:off x="756370" y="4588768"/>
            <a:ext cx="3872921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压裂泵曲轴</a:t>
            </a: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Crankshaft for fracturing pump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压裂泵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7920" y="2847681"/>
            <a:ext cx="2880320" cy="16385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图片 5" descr="压裂车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722" y="772344"/>
            <a:ext cx="2885211" cy="16941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右箭头 6"/>
          <p:cNvSpPr/>
          <p:nvPr/>
        </p:nvSpPr>
        <p:spPr bwMode="auto">
          <a:xfrm rot="1911492">
            <a:off x="6118363" y="1270890"/>
            <a:ext cx="313641" cy="216072"/>
          </a:xfrm>
          <a:prstGeom prst="rightArrow">
            <a:avLst/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46" tIns="45723" rIns="91446" bIns="45723" rtlCol="0" anchor="ctr"/>
          <a:lstStyle/>
          <a:p>
            <a:pPr algn="ctr"/>
            <a:endParaRPr lang="zh-CN" altLang="en-US">
              <a:latin typeface="方正兰亭黑_GBK" pitchFamily="2" charset="-122"/>
              <a:ea typeface="方正兰亭黑_GBK" pitchFamily="2" charset="-122"/>
              <a:sym typeface="方正兰亭黑_GBK" pitchFamily="2" charset="-122"/>
            </a:endParaRPr>
          </a:p>
        </p:txBody>
      </p:sp>
      <p:sp>
        <p:nvSpPr>
          <p:cNvPr id="8" name="右箭头 7"/>
          <p:cNvSpPr/>
          <p:nvPr/>
        </p:nvSpPr>
        <p:spPr bwMode="auto">
          <a:xfrm>
            <a:off x="6090913" y="3375353"/>
            <a:ext cx="398971" cy="228824"/>
          </a:xfrm>
          <a:prstGeom prst="rightArrow">
            <a:avLst/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46" tIns="45723" rIns="91446" bIns="45723" rtlCol="0" anchor="ctr"/>
          <a:lstStyle/>
          <a:p>
            <a:pPr algn="ctr"/>
            <a:endParaRPr lang="zh-CN" altLang="en-US">
              <a:latin typeface="方正兰亭黑_GBK" pitchFamily="2" charset="-122"/>
              <a:ea typeface="方正兰亭黑_GBK" pitchFamily="2" charset="-122"/>
              <a:sym typeface="方正兰亭黑_GBK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0906" y="2932584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在内部</a:t>
            </a:r>
            <a:endParaRPr lang="en-US" altLang="zh-CN" sz="1400" b="1" dirty="0" smtClean="0">
              <a:solidFill>
                <a:srgbClr val="00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sz="1400" b="1" dirty="0" smtClean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inside</a:t>
            </a:r>
            <a:endParaRPr lang="zh-CN" altLang="en-US" sz="1400" b="1" dirty="0">
              <a:solidFill>
                <a:srgbClr val="00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7" grpId="0" animBg="1"/>
      <p:bldP spid="8" grpId="0" animBg="1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7"/>
          <p:cNvSpPr txBox="1"/>
          <p:nvPr/>
        </p:nvSpPr>
        <p:spPr>
          <a:xfrm>
            <a:off x="1001577" y="187257"/>
            <a:ext cx="4160329" cy="37701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 </a:t>
            </a:r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Core Products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116410" y="4228728"/>
            <a:ext cx="2962426" cy="73866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  <a:defRPr/>
            </a:pPr>
            <a:r>
              <a:rPr lang="zh-CN" altLang="en-US" sz="1400" b="1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防喷器锻件</a:t>
            </a:r>
            <a:endParaRPr lang="en-US" sz="1400" b="1" kern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400" b="1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Blow-out Preventer (BOP)</a:t>
            </a:r>
            <a:endParaRPr lang="zh-CN" sz="1400" kern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descr="防喷器2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28978" y="1924472"/>
            <a:ext cx="2301315" cy="1393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 descr="防喷器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978" y="3508648"/>
            <a:ext cx="2345404" cy="1440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KSO_Shape"/>
          <p:cNvSpPr/>
          <p:nvPr/>
        </p:nvSpPr>
        <p:spPr>
          <a:xfrm>
            <a:off x="6012954" y="484312"/>
            <a:ext cx="2520280" cy="14584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>
            <a:softEdge rad="11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14" name="右箭头 13"/>
          <p:cNvSpPr/>
          <p:nvPr/>
        </p:nvSpPr>
        <p:spPr bwMode="auto">
          <a:xfrm rot="1393764">
            <a:off x="5107939" y="3664203"/>
            <a:ext cx="678304" cy="311393"/>
          </a:xfrm>
          <a:prstGeom prst="rightArrow">
            <a:avLst/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46" tIns="45723" rIns="91446" bIns="45723" rtlCol="0" anchor="ctr"/>
          <a:lstStyle/>
          <a:p>
            <a:pPr algn="ctr"/>
            <a:endParaRPr lang="zh-CN" altLang="en-US">
              <a:latin typeface="方正兰亭黑_GBK" pitchFamily="2" charset="-122"/>
              <a:ea typeface="方正兰亭黑_GBK" pitchFamily="2" charset="-122"/>
              <a:sym typeface="方正兰亭黑_GBK" pitchFamily="2" charset="-122"/>
            </a:endParaRPr>
          </a:p>
        </p:txBody>
      </p:sp>
      <p:sp>
        <p:nvSpPr>
          <p:cNvPr id="15" name="右箭头 14"/>
          <p:cNvSpPr/>
          <p:nvPr/>
        </p:nvSpPr>
        <p:spPr bwMode="auto">
          <a:xfrm rot="21087082">
            <a:off x="5110765" y="1325536"/>
            <a:ext cx="678304" cy="311393"/>
          </a:xfrm>
          <a:prstGeom prst="rightArrow">
            <a:avLst/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46" tIns="45723" rIns="91446" bIns="45723" rtlCol="0" anchor="ctr"/>
          <a:lstStyle/>
          <a:p>
            <a:pPr algn="ctr"/>
            <a:endParaRPr lang="zh-CN" altLang="en-US">
              <a:latin typeface="方正兰亭黑_GBK" pitchFamily="2" charset="-122"/>
              <a:ea typeface="方正兰亭黑_GBK" pitchFamily="2" charset="-122"/>
              <a:sym typeface="方正兰亭黑_GBK" pitchFamily="2" charset="-122"/>
            </a:endParaRPr>
          </a:p>
        </p:txBody>
      </p:sp>
      <p:sp>
        <p:nvSpPr>
          <p:cNvPr id="16" name="右箭头 15"/>
          <p:cNvSpPr/>
          <p:nvPr/>
        </p:nvSpPr>
        <p:spPr bwMode="auto">
          <a:xfrm>
            <a:off x="5152534" y="2477665"/>
            <a:ext cx="678304" cy="311393"/>
          </a:xfrm>
          <a:prstGeom prst="rightArrow">
            <a:avLst/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46" tIns="45723" rIns="91446" bIns="45723" rtlCol="0" anchor="ctr"/>
          <a:lstStyle/>
          <a:p>
            <a:pPr algn="ctr"/>
            <a:endParaRPr lang="zh-CN" altLang="en-US">
              <a:latin typeface="方正兰亭黑_GBK" pitchFamily="2" charset="-122"/>
              <a:ea typeface="方正兰亭黑_GBK" pitchFamily="2" charset="-122"/>
              <a:sym typeface="方正兰亭黑_GBK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225" y="767715"/>
            <a:ext cx="4548505" cy="3461385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0" grpId="0" bldLvl="0" animBg="1"/>
      <p:bldP spid="14" grpId="0" animBg="1"/>
      <p:bldP spid="15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7"/>
          <p:cNvSpPr txBox="1"/>
          <p:nvPr/>
        </p:nvSpPr>
        <p:spPr>
          <a:xfrm>
            <a:off x="1001577" y="187257"/>
            <a:ext cx="4160329" cy="37701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 </a:t>
            </a:r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Core Products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13"/>
          <p:cNvSpPr>
            <a:spLocks noChangeArrowheads="1"/>
          </p:cNvSpPr>
          <p:nvPr/>
        </p:nvSpPr>
        <p:spPr bwMode="auto">
          <a:xfrm>
            <a:off x="1260426" y="4554860"/>
            <a:ext cx="4003872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双法兰防爆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电机主轴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Double-flange Explosion-Proof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Motor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spindle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 descr="20109310283348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61843" y="3220616"/>
            <a:ext cx="2329070" cy="1512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右箭头 13"/>
          <p:cNvSpPr/>
          <p:nvPr/>
        </p:nvSpPr>
        <p:spPr bwMode="auto">
          <a:xfrm rot="1393764">
            <a:off x="6118877" y="3845816"/>
            <a:ext cx="678304" cy="311393"/>
          </a:xfrm>
          <a:prstGeom prst="rightArrow">
            <a:avLst/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46" tIns="45723" rIns="91446" bIns="45723" rtlCol="0" anchor="ctr"/>
          <a:lstStyle/>
          <a:p>
            <a:pPr algn="ctr"/>
            <a:endParaRPr lang="zh-CN" altLang="en-US">
              <a:latin typeface="方正兰亭黑_GBK" pitchFamily="2" charset="-122"/>
              <a:ea typeface="方正兰亭黑_GBK" pitchFamily="2" charset="-122"/>
              <a:sym typeface="方正兰亭黑_GBK" pitchFamily="2" charset="-122"/>
            </a:endParaRPr>
          </a:p>
        </p:txBody>
      </p:sp>
      <p:pic>
        <p:nvPicPr>
          <p:cNvPr id="15" name="图片 17" descr="图片4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49058" y="1276400"/>
            <a:ext cx="1152128" cy="137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090" y="758190"/>
            <a:ext cx="4989195" cy="352044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7"/>
          <p:cNvSpPr txBox="1"/>
          <p:nvPr/>
        </p:nvSpPr>
        <p:spPr>
          <a:xfrm>
            <a:off x="1001577" y="187257"/>
            <a:ext cx="4160329" cy="37701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 </a:t>
            </a:r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Core Products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13"/>
          <p:cNvSpPr>
            <a:spLocks noChangeArrowheads="1"/>
          </p:cNvSpPr>
          <p:nvPr/>
        </p:nvSpPr>
        <p:spPr bwMode="auto">
          <a:xfrm>
            <a:off x="1188418" y="4300736"/>
            <a:ext cx="4133031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单法兰防爆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电机主轴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Single-flange Explosion-Proof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Motor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spindle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 descr="20109310283348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61843" y="3220616"/>
            <a:ext cx="2329070" cy="1512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右箭头 13"/>
          <p:cNvSpPr/>
          <p:nvPr/>
        </p:nvSpPr>
        <p:spPr bwMode="auto">
          <a:xfrm rot="1393764">
            <a:off x="6118877" y="3845816"/>
            <a:ext cx="678304" cy="311393"/>
          </a:xfrm>
          <a:prstGeom prst="rightArrow">
            <a:avLst/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46" tIns="45723" rIns="91446" bIns="45723" rtlCol="0" anchor="ctr"/>
          <a:lstStyle/>
          <a:p>
            <a:pPr algn="ctr"/>
            <a:endParaRPr lang="zh-CN" altLang="en-US">
              <a:latin typeface="方正兰亭黑_GBK" pitchFamily="2" charset="-122"/>
              <a:ea typeface="方正兰亭黑_GBK" pitchFamily="2" charset="-122"/>
              <a:sym typeface="方正兰亭黑_GBK" pitchFamily="2" charset="-122"/>
            </a:endParaRPr>
          </a:p>
        </p:txBody>
      </p:sp>
      <p:pic>
        <p:nvPicPr>
          <p:cNvPr id="15" name="图片 17" descr="图片4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49058" y="1276400"/>
            <a:ext cx="1152128" cy="137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95" y="685800"/>
            <a:ext cx="5106035" cy="359283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7"/>
          <p:cNvSpPr txBox="1"/>
          <p:nvPr/>
        </p:nvSpPr>
        <p:spPr>
          <a:xfrm>
            <a:off x="1001577" y="187257"/>
            <a:ext cx="4160329" cy="37701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 </a:t>
            </a:r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CORE PRODUCTS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27"/>
          <p:cNvSpPr>
            <a:spLocks noChangeArrowheads="1"/>
          </p:cNvSpPr>
          <p:nvPr/>
        </p:nvSpPr>
        <p:spPr bwMode="auto">
          <a:xfrm>
            <a:off x="1188418" y="4372744"/>
            <a:ext cx="2593524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风电主轴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Wind power main shaft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8" name="Picture 4" descr="https://timgsa.baidu.com/timg?image&amp;quality=80&amp;size=b9999_10000&amp;sec=1530865647604&amp;di=21e3236765abcf01d89ce67731f804f8&amp;imgtype=0&amp;src=http%3A%2F%2Fspider.nosdn.127.net%2F44e75043fbbc154d31724741f3246083.jpe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940946" y="844352"/>
            <a:ext cx="2781424" cy="1800200"/>
          </a:xfrm>
          <a:prstGeom prst="rect">
            <a:avLst/>
          </a:prstGeom>
          <a:noFill/>
        </p:spPr>
      </p:pic>
      <p:sp>
        <p:nvSpPr>
          <p:cNvPr id="14" name="右箭头 13"/>
          <p:cNvSpPr/>
          <p:nvPr/>
        </p:nvSpPr>
        <p:spPr bwMode="auto">
          <a:xfrm rot="1386501">
            <a:off x="5913591" y="1317122"/>
            <a:ext cx="648072" cy="360040"/>
          </a:xfrm>
          <a:prstGeom prst="rightArrow">
            <a:avLst/>
          </a:prstGeom>
          <a:solidFill>
            <a:srgbClr val="FF7B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46" tIns="45723" rIns="91446" bIns="45723" rtlCol="0" anchor="ctr"/>
          <a:lstStyle/>
          <a:p>
            <a:pPr algn="ctr"/>
            <a:endParaRPr lang="zh-CN" altLang="en-US">
              <a:latin typeface="方正兰亭黑_GBK" pitchFamily="2" charset="-122"/>
              <a:ea typeface="方正兰亭黑_GBK" pitchFamily="2" charset="-122"/>
              <a:sym typeface="方正兰亭黑_GBK" pitchFamily="2" charset="-122"/>
            </a:endParaRPr>
          </a:p>
        </p:txBody>
      </p:sp>
      <p:pic>
        <p:nvPicPr>
          <p:cNvPr id="1030" name="Picture 6" descr="https://timgsa.baidu.com/timg?image&amp;quality=80&amp;size=b9999_10000&amp;sec=1530865769841&amp;di=8943c5a99fd8a872eb8501ec1d71c992&amp;imgtype=0&amp;src=http%3A%2F%2Fs11.sinaimg.cn%2Fmiddle%2F53b96d5ctbd499124b1ba%2669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0946" y="3004592"/>
            <a:ext cx="2795604" cy="1584176"/>
          </a:xfrm>
          <a:prstGeom prst="rect">
            <a:avLst/>
          </a:prstGeom>
          <a:noFill/>
        </p:spPr>
      </p:pic>
      <p:sp>
        <p:nvSpPr>
          <p:cNvPr id="16" name="右箭头 15"/>
          <p:cNvSpPr/>
          <p:nvPr/>
        </p:nvSpPr>
        <p:spPr bwMode="auto">
          <a:xfrm rot="1386501">
            <a:off x="6705680" y="3045314"/>
            <a:ext cx="648072" cy="360040"/>
          </a:xfrm>
          <a:prstGeom prst="rightArrow">
            <a:avLst/>
          </a:prstGeom>
          <a:solidFill>
            <a:srgbClr val="FF7B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46" tIns="45723" rIns="91446" bIns="45723" rtlCol="0" anchor="ctr"/>
          <a:lstStyle/>
          <a:p>
            <a:pPr algn="ctr"/>
            <a:endParaRPr lang="zh-CN" altLang="en-US">
              <a:latin typeface="方正兰亭黑_GBK" pitchFamily="2" charset="-122"/>
              <a:ea typeface="方正兰亭黑_GBK" pitchFamily="2" charset="-122"/>
              <a:sym typeface="方正兰亭黑_GBK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" y="735965"/>
            <a:ext cx="4910455" cy="346456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8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1"/>
      <p:bldP spid="14" grpId="0" animBg="1"/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7"/>
          <p:cNvSpPr txBox="1"/>
          <p:nvPr/>
        </p:nvSpPr>
        <p:spPr>
          <a:xfrm>
            <a:off x="1001577" y="187257"/>
            <a:ext cx="4160329" cy="37701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 </a:t>
            </a:r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CORE PRODUCTS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146" name="Picture 2" descr="D:\华威\HE\高清图片\Block-type\5tons hammer head for Electric hammer.jpg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396882" y="628327"/>
            <a:ext cx="5616072" cy="3968691"/>
          </a:xfrm>
          <a:prstGeom prst="rect">
            <a:avLst/>
          </a:prstGeom>
          <a:noFill/>
        </p:spPr>
      </p:pic>
      <p:sp>
        <p:nvSpPr>
          <p:cNvPr id="13" name="矩形 13"/>
          <p:cNvSpPr>
            <a:spLocks noChangeArrowheads="1"/>
          </p:cNvSpPr>
          <p:nvPr/>
        </p:nvSpPr>
        <p:spPr bwMode="auto">
          <a:xfrm>
            <a:off x="1188418" y="4588768"/>
            <a:ext cx="3872921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中间大齿轮</a:t>
            </a: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Large Intermediate Gear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3554" name="Picture 2" descr="https://ss3.bdstatic.com/70cFv8Sh_Q1YnxGkpoWK1HF6hhy/it/u=3511101183,1142842552&amp;fm=27&amp;gp=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8978" y="2572544"/>
            <a:ext cx="2520280" cy="2232248"/>
          </a:xfrm>
          <a:prstGeom prst="rect">
            <a:avLst/>
          </a:prstGeom>
          <a:noFill/>
        </p:spPr>
      </p:pic>
      <p:pic>
        <p:nvPicPr>
          <p:cNvPr id="6" name="图片 17" descr="图片4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7050" y="844352"/>
            <a:ext cx="1152128" cy="137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右箭头 6"/>
          <p:cNvSpPr/>
          <p:nvPr/>
        </p:nvSpPr>
        <p:spPr bwMode="auto">
          <a:xfrm rot="1386501">
            <a:off x="6129615" y="2469251"/>
            <a:ext cx="648072" cy="360040"/>
          </a:xfrm>
          <a:prstGeom prst="rightArrow">
            <a:avLst/>
          </a:prstGeom>
          <a:solidFill>
            <a:srgbClr val="FF7B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46" tIns="45723" rIns="91446" bIns="45723" rtlCol="0" anchor="ctr"/>
          <a:lstStyle/>
          <a:p>
            <a:pPr algn="ctr"/>
            <a:endParaRPr lang="zh-CN" altLang="en-US">
              <a:latin typeface="方正兰亭黑_GBK" pitchFamily="2" charset="-122"/>
              <a:ea typeface="方正兰亭黑_GBK" pitchFamily="2" charset="-122"/>
              <a:sym typeface="方正兰亭黑_GBK" pitchFamily="2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7"/>
          <p:cNvSpPr txBox="1"/>
          <p:nvPr/>
        </p:nvSpPr>
        <p:spPr>
          <a:xfrm>
            <a:off x="1001577" y="187257"/>
            <a:ext cx="4160329" cy="37701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专利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证书 </a:t>
            </a:r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Certificates of Patents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 descr="D:\华威\HE\华威证书\证件\Certifications\Innovation Patent--Forging method of five-cylinders fracturing pump crankshaft with full fiber structure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116410" y="628329"/>
            <a:ext cx="2519782" cy="3590849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80306" y="4228728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全纤维整体模锻五缸压裂泵曲轴制造方法</a:t>
            </a:r>
            <a:endParaRPr lang="zh-CN" altLang="en-US" sz="1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Forging method of five-cylinders fracturing pump crankshaft with full fiber structure</a:t>
            </a:r>
            <a:endParaRPr lang="en-US" altLang="zh-CN" sz="1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专利号</a:t>
            </a:r>
            <a:r>
              <a:rPr lang="en-US" altLang="zh-CN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/Patent No.: 2013092700536200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7" name="Picture 3" descr="D:\华威\HE\华威证书\证件\Certifications\Innovation Patent--Forging method of large flanged wind turbine main shaft with full fiber structu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1404" y="628328"/>
            <a:ext cx="2519782" cy="3590849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4572794" y="4228728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全纤维组织大型连体法兰风机主轴锻造方法</a:t>
            </a:r>
            <a:endParaRPr lang="zh-CN" altLang="en-US" sz="1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Forging method of large flanged wind turbine main shaft with full fiber structure</a:t>
            </a:r>
            <a:endParaRPr lang="en-US" altLang="zh-CN" sz="1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专利号</a:t>
            </a:r>
            <a:r>
              <a:rPr lang="en-US" altLang="zh-CN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/Patent No.: 2013052800614540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7"/>
          <p:cNvSpPr txBox="1"/>
          <p:nvPr/>
        </p:nvSpPr>
        <p:spPr>
          <a:xfrm>
            <a:off x="1001577" y="187257"/>
            <a:ext cx="4160329" cy="37701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 </a:t>
            </a:r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CORE PRODUCTS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146" name="Picture 2" descr="D:\华威\HE\高清图片\Block-type\5tons hammer head for Electric hammer.jpg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252314" y="628327"/>
            <a:ext cx="5612290" cy="3968691"/>
          </a:xfrm>
          <a:prstGeom prst="rect">
            <a:avLst/>
          </a:prstGeom>
          <a:noFill/>
        </p:spPr>
      </p:pic>
      <p:sp>
        <p:nvSpPr>
          <p:cNvPr id="13" name="矩形 13"/>
          <p:cNvSpPr>
            <a:spLocks noChangeArrowheads="1"/>
          </p:cNvSpPr>
          <p:nvPr/>
        </p:nvSpPr>
        <p:spPr bwMode="auto">
          <a:xfrm>
            <a:off x="828378" y="4588768"/>
            <a:ext cx="3872921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10000kg</a:t>
            </a: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高速齿轮轴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10000kg High Speed Gear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506" name="Picture 2" descr="https://timgsa.baidu.com/timg?image&amp;quality=80&amp;size=b9999_10000&amp;sec=1530870232068&amp;di=572603b3ea319c6f15603bfbc7a684ba&amp;imgtype=0&amp;src=http%3A%2F%2Fimg004.hc360.cn%2Fg7%2FM04%2F9A%2FCC%2FwKhQslNEwBiEDR1XAAAAANNA_sw6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45474" y="2572544"/>
            <a:ext cx="2991816" cy="2016224"/>
          </a:xfrm>
          <a:prstGeom prst="rect">
            <a:avLst/>
          </a:prstGeom>
          <a:noFill/>
        </p:spPr>
      </p:pic>
      <p:sp>
        <p:nvSpPr>
          <p:cNvPr id="6" name="右箭头 5"/>
          <p:cNvSpPr/>
          <p:nvPr/>
        </p:nvSpPr>
        <p:spPr bwMode="auto">
          <a:xfrm rot="8466964">
            <a:off x="7422313" y="2808075"/>
            <a:ext cx="648072" cy="360040"/>
          </a:xfrm>
          <a:prstGeom prst="rightArrow">
            <a:avLst/>
          </a:prstGeom>
          <a:solidFill>
            <a:srgbClr val="FF7B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46" tIns="45723" rIns="91446" bIns="45723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1pPr>
            <a:lvl2pPr marL="36322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2pPr>
            <a:lvl3pPr marL="72580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3pPr>
            <a:lvl4pPr marL="108902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4pPr>
            <a:lvl5pPr marL="145161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5pPr>
            <a:lvl6pPr marL="181483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6pPr>
            <a:lvl7pPr marL="217741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7pPr>
            <a:lvl8pPr marL="254063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8pPr>
            <a:lvl9pPr marL="290322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方正兰亭黑_GBK" pitchFamily="2" charset="-122"/>
              <a:ea typeface="方正兰亭黑_GBK" pitchFamily="2" charset="-122"/>
              <a:sym typeface="方正兰亭黑_GBK" pitchFamily="2" charset="-122"/>
            </a:endParaRPr>
          </a:p>
        </p:txBody>
      </p:sp>
      <p:pic>
        <p:nvPicPr>
          <p:cNvPr id="7" name="图片 17" descr="图片4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7050" y="844352"/>
            <a:ext cx="1152128" cy="137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1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89905" y="628015"/>
            <a:ext cx="3144520" cy="2439035"/>
          </a:xfrm>
          <a:prstGeom prst="rect">
            <a:avLst/>
          </a:prstGeom>
        </p:spPr>
      </p:pic>
      <p:sp>
        <p:nvSpPr>
          <p:cNvPr id="2" name="TextBox 17"/>
          <p:cNvSpPr txBox="1"/>
          <p:nvPr/>
        </p:nvSpPr>
        <p:spPr>
          <a:xfrm>
            <a:off x="1001577" y="187257"/>
            <a:ext cx="4160329" cy="37701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 </a:t>
            </a:r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CORE PRODUCTS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146" name="Picture 2" descr="D:\华威\HE\高清图片\Block-type\5tons hammer head for Electric hammer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8298" y="628327"/>
            <a:ext cx="5612290" cy="3968690"/>
          </a:xfrm>
          <a:prstGeom prst="rect">
            <a:avLst/>
          </a:prstGeom>
          <a:noFill/>
        </p:spPr>
      </p:pic>
      <p:sp>
        <p:nvSpPr>
          <p:cNvPr id="13" name="矩形 13"/>
          <p:cNvSpPr>
            <a:spLocks noChangeArrowheads="1"/>
          </p:cNvSpPr>
          <p:nvPr/>
        </p:nvSpPr>
        <p:spPr bwMode="auto">
          <a:xfrm>
            <a:off x="900386" y="4588768"/>
            <a:ext cx="3872921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轧辊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Mill Rolls 1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右箭头 6"/>
          <p:cNvSpPr/>
          <p:nvPr/>
        </p:nvSpPr>
        <p:spPr bwMode="auto">
          <a:xfrm rot="8466964">
            <a:off x="8294370" y="1748155"/>
            <a:ext cx="533400" cy="271780"/>
          </a:xfrm>
          <a:prstGeom prst="rightArrow">
            <a:avLst>
              <a:gd name="adj1" fmla="val 45056"/>
              <a:gd name="adj2" fmla="val 50000"/>
            </a:avLst>
          </a:prstGeom>
          <a:solidFill>
            <a:srgbClr val="FF7B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46" tIns="45723" rIns="91446" bIns="45723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1pPr>
            <a:lvl2pPr marL="36322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2pPr>
            <a:lvl3pPr marL="72580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3pPr>
            <a:lvl4pPr marL="108902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4pPr>
            <a:lvl5pPr marL="145161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5pPr>
            <a:lvl6pPr marL="181483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6pPr>
            <a:lvl7pPr marL="217741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7pPr>
            <a:lvl8pPr marL="254063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8pPr>
            <a:lvl9pPr marL="290322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方正兰亭黑_GBK" pitchFamily="2" charset="-122"/>
              <a:ea typeface="方正兰亭黑_GBK" pitchFamily="2" charset="-122"/>
              <a:sym typeface="方正兰亭黑_GBK" pitchFamily="2" charset="-122"/>
            </a:endParaRPr>
          </a:p>
        </p:txBody>
      </p:sp>
      <p:pic>
        <p:nvPicPr>
          <p:cNvPr id="15364" name="Picture 4" descr="https://timgsa.baidu.com/timg?image&amp;quality=80&amp;size=b9999_10000&amp;sec=1530870521606&amp;di=fc0b5974a8ebfeae1f31414823e04424&amp;imgtype=0&amp;src=http%3A%2F%2Fimage.qihuiwang.com%2FEC310310%2FD%2F655%2FEC1DE3E8FB8C449A9DD311F5B751D248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0730" y="3264560"/>
            <a:ext cx="3168352" cy="1420366"/>
          </a:xfrm>
          <a:prstGeom prst="rect">
            <a:avLst/>
          </a:prstGeom>
          <a:noFill/>
        </p:spPr>
      </p:pic>
      <p:sp>
        <p:nvSpPr>
          <p:cNvPr id="9" name="右箭头 8"/>
          <p:cNvSpPr/>
          <p:nvPr/>
        </p:nvSpPr>
        <p:spPr bwMode="auto">
          <a:xfrm rot="7613364">
            <a:off x="6456263" y="3472830"/>
            <a:ext cx="379409" cy="217780"/>
          </a:xfrm>
          <a:prstGeom prst="rightArrow">
            <a:avLst/>
          </a:prstGeom>
          <a:solidFill>
            <a:srgbClr val="FF7B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46" tIns="45723" rIns="91446" bIns="45723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1pPr>
            <a:lvl2pPr marL="36322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2pPr>
            <a:lvl3pPr marL="72580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3pPr>
            <a:lvl4pPr marL="108902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4pPr>
            <a:lvl5pPr marL="145161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5pPr>
            <a:lvl6pPr marL="181483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6pPr>
            <a:lvl7pPr marL="217741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7pPr>
            <a:lvl8pPr marL="254063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8pPr>
            <a:lvl9pPr marL="290322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方正兰亭黑_GBK" pitchFamily="2" charset="-122"/>
              <a:ea typeface="方正兰亭黑_GBK" pitchFamily="2" charset="-122"/>
              <a:sym typeface="方正兰亭黑_GBK" pitchFamily="2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7" grpId="0" bldLvl="0" animBg="1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7"/>
          <p:cNvSpPr txBox="1"/>
          <p:nvPr/>
        </p:nvSpPr>
        <p:spPr>
          <a:xfrm>
            <a:off x="1001577" y="187257"/>
            <a:ext cx="4160329" cy="37701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 </a:t>
            </a:r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CORE PRODUCTS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146" name="Picture 2" descr="D:\华威\HE\高清图片\Block-type\5tons hammer head for Electric hammer.jpg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180306" y="628327"/>
            <a:ext cx="5612290" cy="3968690"/>
          </a:xfrm>
          <a:prstGeom prst="rect">
            <a:avLst/>
          </a:prstGeom>
          <a:noFill/>
        </p:spPr>
      </p:pic>
      <p:sp>
        <p:nvSpPr>
          <p:cNvPr id="13" name="矩形 13"/>
          <p:cNvSpPr>
            <a:spLocks noChangeArrowheads="1"/>
          </p:cNvSpPr>
          <p:nvPr/>
        </p:nvSpPr>
        <p:spPr bwMode="auto">
          <a:xfrm>
            <a:off x="2412554" y="4660776"/>
            <a:ext cx="2304256" cy="2769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电机轴 </a:t>
            </a:r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Motor Shafts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5236" name="Picture 4" descr="https://timgsa.baidu.com/timg?image&amp;quality=80&amp;size=b9999_10000&amp;sec=1530872053094&amp;di=c3c2708120406d62423b6fc44c9f8b18&amp;imgtype=0&amp;src=http%3A%2F%2Fwww.gydl.cn%2FimageRepository%2F0f89bdcf-0f56-4d42-a523-1db74c4c0f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306" y="3508648"/>
            <a:ext cx="2238636" cy="14924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9" descr="20109310283348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278" y="2572544"/>
            <a:ext cx="2994518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右箭头 10"/>
          <p:cNvSpPr/>
          <p:nvPr/>
        </p:nvSpPr>
        <p:spPr bwMode="auto">
          <a:xfrm rot="1393764">
            <a:off x="5768445" y="3594142"/>
            <a:ext cx="441282" cy="311393"/>
          </a:xfrm>
          <a:prstGeom prst="rightArrow">
            <a:avLst/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46" tIns="45723" rIns="91446" bIns="45723" rtlCol="0" anchor="ctr"/>
          <a:lstStyle/>
          <a:p>
            <a:pPr algn="ctr"/>
            <a:endParaRPr lang="zh-CN" altLang="en-US">
              <a:latin typeface="方正兰亭黑_GBK" pitchFamily="2" charset="-122"/>
              <a:ea typeface="方正兰亭黑_GBK" pitchFamily="2" charset="-122"/>
              <a:sym typeface="方正兰亭黑_GBK" pitchFamily="2" charset="-122"/>
            </a:endParaRPr>
          </a:p>
        </p:txBody>
      </p:sp>
      <p:pic>
        <p:nvPicPr>
          <p:cNvPr id="12" name="图片 17" descr="图片4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7050" y="844352"/>
            <a:ext cx="1152128" cy="137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52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5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95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084962" y="3052217"/>
            <a:ext cx="1675954" cy="1937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13154" y="2572544"/>
            <a:ext cx="1194430" cy="242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7"/>
          <p:cNvSpPr txBox="1"/>
          <p:nvPr/>
        </p:nvSpPr>
        <p:spPr>
          <a:xfrm>
            <a:off x="1001577" y="187257"/>
            <a:ext cx="4160329" cy="37701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 </a:t>
            </a:r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CORE PRODUCTS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146" name="Picture 2" descr="D:\华威\HE\高清图片\Block-type\5tons hammer head for Electric hammer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96330" y="629663"/>
            <a:ext cx="5612290" cy="3966018"/>
          </a:xfrm>
          <a:prstGeom prst="rect">
            <a:avLst/>
          </a:prstGeom>
          <a:noFill/>
        </p:spPr>
      </p:pic>
      <p:sp>
        <p:nvSpPr>
          <p:cNvPr id="13" name="矩形 13"/>
          <p:cNvSpPr>
            <a:spLocks noChangeArrowheads="1"/>
          </p:cNvSpPr>
          <p:nvPr/>
        </p:nvSpPr>
        <p:spPr bwMode="auto">
          <a:xfrm>
            <a:off x="1044402" y="4588768"/>
            <a:ext cx="3872921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汽缸体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Cylinder body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右箭头 5"/>
          <p:cNvSpPr/>
          <p:nvPr/>
        </p:nvSpPr>
        <p:spPr bwMode="auto">
          <a:xfrm rot="20255174">
            <a:off x="7859754" y="3521248"/>
            <a:ext cx="357915" cy="215330"/>
          </a:xfrm>
          <a:prstGeom prst="rightArrow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46" tIns="45723" rIns="91446" bIns="45723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1pPr>
            <a:lvl2pPr marL="36322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2pPr>
            <a:lvl3pPr marL="72580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3pPr>
            <a:lvl4pPr marL="108902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4pPr>
            <a:lvl5pPr marL="145161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5pPr>
            <a:lvl6pPr marL="181483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6pPr>
            <a:lvl7pPr marL="217741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7pPr>
            <a:lvl8pPr marL="254063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8pPr>
            <a:lvl9pPr marL="290322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方正兰亭黑_GBK" pitchFamily="2" charset="-122"/>
              <a:ea typeface="方正兰亭黑_GBK" pitchFamily="2" charset="-122"/>
              <a:sym typeface="方正兰亭黑_GBK" pitchFamily="2" charset="-122"/>
            </a:endParaRPr>
          </a:p>
        </p:txBody>
      </p:sp>
      <p:pic>
        <p:nvPicPr>
          <p:cNvPr id="7" name="图片 17" descr="图片4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33034" y="1060376"/>
            <a:ext cx="1152128" cy="137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右箭头 7"/>
          <p:cNvSpPr/>
          <p:nvPr/>
        </p:nvSpPr>
        <p:spPr bwMode="auto">
          <a:xfrm rot="8466964">
            <a:off x="6967618" y="3270356"/>
            <a:ext cx="466938" cy="223949"/>
          </a:xfrm>
          <a:prstGeom prst="rightArrow">
            <a:avLst/>
          </a:prstGeom>
          <a:solidFill>
            <a:srgbClr val="FF7B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46" tIns="45723" rIns="91446" bIns="45723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1pPr>
            <a:lvl2pPr marL="36322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2pPr>
            <a:lvl3pPr marL="72580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3pPr>
            <a:lvl4pPr marL="108902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4pPr>
            <a:lvl5pPr marL="145161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5pPr>
            <a:lvl6pPr marL="181483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6pPr>
            <a:lvl7pPr marL="217741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7pPr>
            <a:lvl8pPr marL="254063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8pPr>
            <a:lvl9pPr marL="290322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方正兰亭黑_GBK" pitchFamily="2" charset="-122"/>
              <a:ea typeface="方正兰亭黑_GBK" pitchFamily="2" charset="-122"/>
              <a:sym typeface="方正兰亭黑_GBK" pitchFamily="2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6" grpId="0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372994" y="1852464"/>
            <a:ext cx="2396414" cy="3148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7"/>
          <p:cNvSpPr txBox="1"/>
          <p:nvPr/>
        </p:nvSpPr>
        <p:spPr>
          <a:xfrm>
            <a:off x="1001577" y="187257"/>
            <a:ext cx="4160329" cy="37701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 </a:t>
            </a:r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CORE PRODUCTS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146" name="Picture 2" descr="D:\华威\HE\高清图片\Block-type\5tons hammer head for Electric hammer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80306" y="629663"/>
            <a:ext cx="5612290" cy="3966018"/>
          </a:xfrm>
          <a:prstGeom prst="rect">
            <a:avLst/>
          </a:prstGeom>
          <a:noFill/>
        </p:spPr>
      </p:pic>
      <p:sp>
        <p:nvSpPr>
          <p:cNvPr id="13" name="矩形 13"/>
          <p:cNvSpPr>
            <a:spLocks noChangeArrowheads="1"/>
          </p:cNvSpPr>
          <p:nvPr/>
        </p:nvSpPr>
        <p:spPr bwMode="auto">
          <a:xfrm>
            <a:off x="900386" y="4588768"/>
            <a:ext cx="3872921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压力容器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Pressure vessel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图片4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7050" y="556320"/>
            <a:ext cx="102607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右箭头 6"/>
          <p:cNvSpPr/>
          <p:nvPr/>
        </p:nvSpPr>
        <p:spPr bwMode="auto">
          <a:xfrm rot="1979386">
            <a:off x="6684352" y="2249564"/>
            <a:ext cx="466938" cy="223949"/>
          </a:xfrm>
          <a:prstGeom prst="rightArrow">
            <a:avLst/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46" tIns="45723" rIns="91446" bIns="45723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1pPr>
            <a:lvl2pPr marL="36322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2pPr>
            <a:lvl3pPr marL="72580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3pPr>
            <a:lvl4pPr marL="108902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4pPr>
            <a:lvl5pPr marL="145161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5pPr>
            <a:lvl6pPr marL="181483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6pPr>
            <a:lvl7pPr marL="217741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7pPr>
            <a:lvl8pPr marL="254063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8pPr>
            <a:lvl9pPr marL="290322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方正兰亭黑_GBK" pitchFamily="2" charset="-122"/>
              <a:ea typeface="方正兰亭黑_GBK" pitchFamily="2" charset="-122"/>
              <a:sym typeface="方正兰亭黑_GBK" pitchFamily="2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7"/>
          <p:cNvSpPr txBox="1"/>
          <p:nvPr/>
        </p:nvSpPr>
        <p:spPr>
          <a:xfrm>
            <a:off x="1001577" y="187257"/>
            <a:ext cx="4160329" cy="37701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 </a:t>
            </a:r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CORE PRODUCTS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146" name="Picture 2" descr="D:\华威\HE\高清图片\Block-type\5tons hammer head for Electric hammer.jpg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180306" y="628327"/>
            <a:ext cx="5616072" cy="3968691"/>
          </a:xfrm>
          <a:prstGeom prst="rect">
            <a:avLst/>
          </a:prstGeom>
          <a:noFill/>
        </p:spPr>
      </p:pic>
      <p:sp>
        <p:nvSpPr>
          <p:cNvPr id="13" name="矩形 13"/>
          <p:cNvSpPr>
            <a:spLocks noChangeArrowheads="1"/>
          </p:cNvSpPr>
          <p:nvPr/>
        </p:nvSpPr>
        <p:spPr bwMode="auto">
          <a:xfrm>
            <a:off x="1044126" y="4588768"/>
            <a:ext cx="3872921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Gear Rings</a:t>
            </a: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齿圈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602" name="Picture 2" descr="https://timgsa.baidu.com/timg?image&amp;quality=80&amp;size=b9999_10000&amp;sec=1531466866&amp;di=5050c181ba24db6a7c33e0261ffd728b&amp;imgtype=jpg&amp;er=1&amp;src=http%3A%2F%2Fimg4.makepolo.net%2Fimg4%2F445%2F571%2F100014144571_141128383790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2954" y="628328"/>
            <a:ext cx="2880320" cy="2266481"/>
          </a:xfrm>
          <a:prstGeom prst="rect">
            <a:avLst/>
          </a:prstGeom>
          <a:noFill/>
        </p:spPr>
      </p:pic>
      <p:pic>
        <p:nvPicPr>
          <p:cNvPr id="25604" name="Picture 4" descr="https://ss2.bdstatic.com/70cFvnSh_Q1YnxGkpoWK1HF6hhy/it/u=2600389454,2431481674&amp;fm=27&amp;gp=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2953" y="3004592"/>
            <a:ext cx="2890621" cy="1944216"/>
          </a:xfrm>
          <a:prstGeom prst="rect">
            <a:avLst/>
          </a:prstGeom>
          <a:noFill/>
        </p:spPr>
      </p:pic>
      <p:sp>
        <p:nvSpPr>
          <p:cNvPr id="7" name="右箭头 6"/>
          <p:cNvSpPr/>
          <p:nvPr/>
        </p:nvSpPr>
        <p:spPr bwMode="auto">
          <a:xfrm rot="1979386">
            <a:off x="6036279" y="3113659"/>
            <a:ext cx="466938" cy="223949"/>
          </a:xfrm>
          <a:prstGeom prst="rightArrow">
            <a:avLst/>
          </a:prstGeom>
          <a:solidFill>
            <a:srgbClr val="FF7B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46" tIns="45723" rIns="91446" bIns="45723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1pPr>
            <a:lvl2pPr marL="36322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2pPr>
            <a:lvl3pPr marL="72580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3pPr>
            <a:lvl4pPr marL="108902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4pPr>
            <a:lvl5pPr marL="145161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5pPr>
            <a:lvl6pPr marL="181483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6pPr>
            <a:lvl7pPr marL="217741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7pPr>
            <a:lvl8pPr marL="254063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8pPr>
            <a:lvl9pPr marL="290322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方正兰亭黑_GBK" pitchFamily="2" charset="-122"/>
              <a:ea typeface="方正兰亭黑_GBK" pitchFamily="2" charset="-122"/>
              <a:sym typeface="方正兰亭黑_GBK" pitchFamily="2" charset="-122"/>
            </a:endParaRPr>
          </a:p>
        </p:txBody>
      </p:sp>
      <p:sp>
        <p:nvSpPr>
          <p:cNvPr id="8" name="右箭头 7"/>
          <p:cNvSpPr/>
          <p:nvPr/>
        </p:nvSpPr>
        <p:spPr bwMode="auto">
          <a:xfrm rot="1979386">
            <a:off x="5964273" y="737396"/>
            <a:ext cx="466938" cy="223949"/>
          </a:xfrm>
          <a:prstGeom prst="rightArrow">
            <a:avLst/>
          </a:prstGeom>
          <a:solidFill>
            <a:srgbClr val="FF7B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46" tIns="45723" rIns="91446" bIns="45723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1pPr>
            <a:lvl2pPr marL="36322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2pPr>
            <a:lvl3pPr marL="72580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3pPr>
            <a:lvl4pPr marL="108902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4pPr>
            <a:lvl5pPr marL="145161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5pPr>
            <a:lvl6pPr marL="181483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6pPr>
            <a:lvl7pPr marL="217741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7pPr>
            <a:lvl8pPr marL="254063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8pPr>
            <a:lvl9pPr marL="290322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方正兰亭黑_GBK" pitchFamily="2" charset="-122"/>
              <a:ea typeface="方正兰亭黑_GBK" pitchFamily="2" charset="-122"/>
              <a:sym typeface="方正兰亭黑_GBK" pitchFamily="2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7" grpId="0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7"/>
          <p:cNvSpPr txBox="1"/>
          <p:nvPr/>
        </p:nvSpPr>
        <p:spPr>
          <a:xfrm>
            <a:off x="1001577" y="187257"/>
            <a:ext cx="4160329" cy="37701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 </a:t>
            </a:r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CORE PRODUCTS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146" name="Picture 2" descr="D:\华威\HE\高清图片\Block-type\5tons hammer head for Electric hammer.jpg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252314" y="628327"/>
            <a:ext cx="5616072" cy="3968691"/>
          </a:xfrm>
          <a:prstGeom prst="rect">
            <a:avLst/>
          </a:prstGeom>
          <a:noFill/>
        </p:spPr>
      </p:pic>
      <p:sp>
        <p:nvSpPr>
          <p:cNvPr id="13" name="矩形 13"/>
          <p:cNvSpPr>
            <a:spLocks noChangeArrowheads="1"/>
          </p:cNvSpPr>
          <p:nvPr/>
        </p:nvSpPr>
        <p:spPr bwMode="auto">
          <a:xfrm>
            <a:off x="1116134" y="4588768"/>
            <a:ext cx="3872921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法兰</a:t>
            </a: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Flange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530" name="Picture 2" descr="https://timgsa.baidu.com/timg?image&amp;quality=80&amp;size=b9999_10000&amp;sec=1530872300305&amp;di=00bc5eb1ee3d2bd02caa0ba57af9b634&amp;imgtype=0&amp;src=http%3A%2F%2Fwww.th859.com%2FUploadFile%2F201706%2F20170624399337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6970" y="772344"/>
            <a:ext cx="2736304" cy="2479776"/>
          </a:xfrm>
          <a:prstGeom prst="rect">
            <a:avLst/>
          </a:prstGeom>
          <a:noFill/>
        </p:spPr>
      </p:pic>
      <p:sp>
        <p:nvSpPr>
          <p:cNvPr id="6" name="右箭头 5"/>
          <p:cNvSpPr/>
          <p:nvPr/>
        </p:nvSpPr>
        <p:spPr bwMode="auto">
          <a:xfrm rot="19435176">
            <a:off x="6178132" y="2904585"/>
            <a:ext cx="466938" cy="223949"/>
          </a:xfrm>
          <a:prstGeom prst="rightArrow">
            <a:avLst/>
          </a:prstGeom>
          <a:solidFill>
            <a:srgbClr val="FF7B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46" tIns="45723" rIns="91446" bIns="45723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1pPr>
            <a:lvl2pPr marL="36322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2pPr>
            <a:lvl3pPr marL="72580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3pPr>
            <a:lvl4pPr marL="108902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4pPr>
            <a:lvl5pPr marL="145161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5pPr>
            <a:lvl6pPr marL="181483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6pPr>
            <a:lvl7pPr marL="217741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7pPr>
            <a:lvl8pPr marL="254063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8pPr>
            <a:lvl9pPr marL="290322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方正兰亭黑_GBK" pitchFamily="2" charset="-122"/>
              <a:ea typeface="方正兰亭黑_GBK" pitchFamily="2" charset="-122"/>
              <a:sym typeface="方正兰亭黑_GBK" pitchFamily="2" charset="-122"/>
            </a:endParaRPr>
          </a:p>
        </p:txBody>
      </p:sp>
      <p:pic>
        <p:nvPicPr>
          <p:cNvPr id="7" name="图片 6" descr="图片4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5042" y="3364632"/>
            <a:ext cx="1152128" cy="137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7"/>
          <p:cNvSpPr txBox="1"/>
          <p:nvPr/>
        </p:nvSpPr>
        <p:spPr>
          <a:xfrm>
            <a:off x="1001577" y="187257"/>
            <a:ext cx="4160329" cy="37701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 </a:t>
            </a:r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CORE PRODUCTS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146" name="Picture 2" descr="D:\华威\HE\高清图片\Block-type\5tons hammer head for Electric hammer.jpg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396330" y="628327"/>
            <a:ext cx="5612290" cy="3968690"/>
          </a:xfrm>
          <a:prstGeom prst="rect">
            <a:avLst/>
          </a:prstGeom>
          <a:noFill/>
        </p:spPr>
      </p:pic>
      <p:sp>
        <p:nvSpPr>
          <p:cNvPr id="13" name="矩形 13"/>
          <p:cNvSpPr>
            <a:spLocks noChangeArrowheads="1"/>
          </p:cNvSpPr>
          <p:nvPr/>
        </p:nvSpPr>
        <p:spPr bwMode="auto">
          <a:xfrm>
            <a:off x="1258259" y="4588768"/>
            <a:ext cx="3872921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长中间轴</a:t>
            </a: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Long intermediate shaft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386" name="Picture 2" descr="https://timgsa.baidu.com/timg?image&amp;quality=80&amp;size=b9999_10000&amp;sec=1530872487793&amp;di=ac7289dbe542f773110ea30e9fe21d18&amp;imgtype=0&amp;src=http%3A%2F%2Fwww.k518.com%2Fupimg%2Ff%2F2016_11%2F30%2F2016011030017005016f713b760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9018" y="700336"/>
            <a:ext cx="1905000" cy="1905000"/>
          </a:xfrm>
          <a:prstGeom prst="rect">
            <a:avLst/>
          </a:prstGeom>
          <a:noFill/>
        </p:spPr>
      </p:pic>
      <p:pic>
        <p:nvPicPr>
          <p:cNvPr id="16388" name="Picture 4" descr="https://timgsa.baidu.com/timg?image&amp;quality=80&amp;size=b9999_10000&amp;sec=1530872717314&amp;di=9047dfcc22c8bf22e522fee9091718a0&amp;imgtype=0&amp;src=http%3A%2F%2Fs11.sinaimg.cn%2Fmw690%2F0024nVZ0gy6HlufpemSea%2669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3537" y="2788568"/>
            <a:ext cx="2915817" cy="1800200"/>
          </a:xfrm>
          <a:prstGeom prst="rect">
            <a:avLst/>
          </a:prstGeom>
          <a:noFill/>
        </p:spPr>
      </p:pic>
      <p:sp>
        <p:nvSpPr>
          <p:cNvPr id="7" name="右箭头 6"/>
          <p:cNvSpPr/>
          <p:nvPr/>
        </p:nvSpPr>
        <p:spPr bwMode="auto">
          <a:xfrm rot="19435176">
            <a:off x="5958502" y="3286866"/>
            <a:ext cx="543644" cy="227538"/>
          </a:xfrm>
          <a:prstGeom prst="rightArrow">
            <a:avLst/>
          </a:prstGeom>
          <a:solidFill>
            <a:srgbClr val="FF7B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46" tIns="45723" rIns="91446" bIns="45723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1pPr>
            <a:lvl2pPr marL="36322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2pPr>
            <a:lvl3pPr marL="72580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3pPr>
            <a:lvl4pPr marL="108902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4pPr>
            <a:lvl5pPr marL="145161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5pPr>
            <a:lvl6pPr marL="181483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6pPr>
            <a:lvl7pPr marL="217741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7pPr>
            <a:lvl8pPr marL="254063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8pPr>
            <a:lvl9pPr marL="290322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方正兰亭黑_GBK" pitchFamily="2" charset="-122"/>
              <a:ea typeface="方正兰亭黑_GBK" pitchFamily="2" charset="-122"/>
              <a:sym typeface="方正兰亭黑_GBK" pitchFamily="2" charset="-122"/>
            </a:endParaRPr>
          </a:p>
        </p:txBody>
      </p:sp>
      <p:sp>
        <p:nvSpPr>
          <p:cNvPr id="8" name="右箭头 7"/>
          <p:cNvSpPr/>
          <p:nvPr/>
        </p:nvSpPr>
        <p:spPr bwMode="auto">
          <a:xfrm rot="2262023">
            <a:off x="6968790" y="1107765"/>
            <a:ext cx="466938" cy="223949"/>
          </a:xfrm>
          <a:prstGeom prst="rightArrow">
            <a:avLst/>
          </a:prstGeom>
          <a:solidFill>
            <a:srgbClr val="FF7B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46" tIns="45723" rIns="91446" bIns="45723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1pPr>
            <a:lvl2pPr marL="36322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2pPr>
            <a:lvl3pPr marL="72580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3pPr>
            <a:lvl4pPr marL="108902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4pPr>
            <a:lvl5pPr marL="145161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5pPr>
            <a:lvl6pPr marL="181483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6pPr>
            <a:lvl7pPr marL="217741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7pPr>
            <a:lvl8pPr marL="254063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8pPr>
            <a:lvl9pPr marL="290322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方正兰亭黑_GBK" pitchFamily="2" charset="-122"/>
              <a:ea typeface="方正兰亭黑_GBK" pitchFamily="2" charset="-122"/>
              <a:sym typeface="方正兰亭黑_GBK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8738" y="3724672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Parts for Marine Propulsion Equipment</a:t>
            </a:r>
            <a:endParaRPr lang="en-US" altLang="zh-CN" sz="12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sz="1200" b="1" dirty="0" smtClean="0">
                <a:solidFill>
                  <a:srgbClr val="7030A0"/>
                </a:solidFill>
              </a:rPr>
              <a:t>船用推进设备用部件</a:t>
            </a:r>
            <a:endParaRPr lang="zh-CN" altLang="en-US" sz="12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7" grpId="0" animBg="1"/>
      <p:bldP spid="8" grpId="0" animBg="1"/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7"/>
          <p:cNvSpPr txBox="1"/>
          <p:nvPr/>
        </p:nvSpPr>
        <p:spPr>
          <a:xfrm>
            <a:off x="1001577" y="187257"/>
            <a:ext cx="4160329" cy="37701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 </a:t>
            </a:r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CORE PRODUCTS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146" name="Picture 2" descr="D:\华威\HE\高清图片\Block-type\5tons hammer head for Electric hammer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96330" y="628327"/>
            <a:ext cx="5616624" cy="3968691"/>
          </a:xfrm>
          <a:prstGeom prst="rect">
            <a:avLst/>
          </a:prstGeom>
          <a:noFill/>
        </p:spPr>
      </p:pic>
      <p:sp>
        <p:nvSpPr>
          <p:cNvPr id="13" name="矩形 13"/>
          <p:cNvSpPr>
            <a:spLocks noChangeArrowheads="1"/>
          </p:cNvSpPr>
          <p:nvPr/>
        </p:nvSpPr>
        <p:spPr bwMode="auto">
          <a:xfrm>
            <a:off x="1260426" y="4588768"/>
            <a:ext cx="3872921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吨电气锤锤头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5tons hammer head for Electric hammer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6970" y="1924472"/>
            <a:ext cx="2858099" cy="3115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右箭头 5"/>
          <p:cNvSpPr/>
          <p:nvPr/>
        </p:nvSpPr>
        <p:spPr bwMode="auto">
          <a:xfrm rot="20119633">
            <a:off x="6974486" y="3883915"/>
            <a:ext cx="466938" cy="223949"/>
          </a:xfrm>
          <a:prstGeom prst="rightArrow">
            <a:avLst/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46" tIns="45723" rIns="91446" bIns="45723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1pPr>
            <a:lvl2pPr marL="36322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2pPr>
            <a:lvl3pPr marL="72580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3pPr>
            <a:lvl4pPr marL="108902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4pPr>
            <a:lvl5pPr marL="145161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5pPr>
            <a:lvl6pPr marL="181483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6pPr>
            <a:lvl7pPr marL="217741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7pPr>
            <a:lvl8pPr marL="254063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8pPr>
            <a:lvl9pPr marL="290322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方正兰亭黑_GBK" pitchFamily="2" charset="-122"/>
              <a:ea typeface="方正兰亭黑_GBK" pitchFamily="2" charset="-122"/>
              <a:sym typeface="方正兰亭黑_GBK" pitchFamily="2" charset="-122"/>
            </a:endParaRPr>
          </a:p>
        </p:txBody>
      </p:sp>
      <p:pic>
        <p:nvPicPr>
          <p:cNvPr id="7" name="图片 6" descr="图片4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9058" y="556320"/>
            <a:ext cx="1152128" cy="137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7"/>
          <p:cNvSpPr txBox="1"/>
          <p:nvPr/>
        </p:nvSpPr>
        <p:spPr>
          <a:xfrm>
            <a:off x="1001577" y="187257"/>
            <a:ext cx="4160329" cy="37701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 </a:t>
            </a:r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CORE PRODUCTS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146" name="Picture 2" descr="D:\华威\HE\高清图片\Block-type\5tons hammer head for Electric hammer.jpg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252314" y="628327"/>
            <a:ext cx="5616072" cy="3968691"/>
          </a:xfrm>
          <a:prstGeom prst="rect">
            <a:avLst/>
          </a:prstGeom>
          <a:noFill/>
        </p:spPr>
      </p:pic>
      <p:sp>
        <p:nvSpPr>
          <p:cNvPr id="13" name="矩形 13"/>
          <p:cNvSpPr>
            <a:spLocks noChangeArrowheads="1"/>
          </p:cNvSpPr>
          <p:nvPr/>
        </p:nvSpPr>
        <p:spPr bwMode="auto">
          <a:xfrm>
            <a:off x="1115858" y="4588768"/>
            <a:ext cx="3872921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碳钢法兰</a:t>
            </a: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Carbon Steel Flange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图片4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49058" y="556320"/>
            <a:ext cx="1152128" cy="137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 descr="https://timgsa.baidu.com/timg?image&amp;quality=80&amp;size=b9999_10000&amp;sec=1533175946&amp;di=e3026ae9f8a184545b22fb31c8ec68c4&amp;imgtype=jpg&amp;er=1&amp;src=http%3A%2F%2Fjhjzjxcom.s711.000pc.net%2Fuploads%2Fimage%2F20160414%2F20160414154506_992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1895" y="2140496"/>
            <a:ext cx="3162959" cy="1872208"/>
          </a:xfrm>
          <a:prstGeom prst="rect">
            <a:avLst/>
          </a:prstGeom>
          <a:noFill/>
        </p:spPr>
      </p:pic>
      <p:sp>
        <p:nvSpPr>
          <p:cNvPr id="9" name="右箭头 8"/>
          <p:cNvSpPr/>
          <p:nvPr/>
        </p:nvSpPr>
        <p:spPr bwMode="auto">
          <a:xfrm rot="9015172">
            <a:off x="8071660" y="2123688"/>
            <a:ext cx="600603" cy="330751"/>
          </a:xfrm>
          <a:prstGeom prst="rightArrow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46" tIns="45723" rIns="91446" bIns="45723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1pPr>
            <a:lvl2pPr marL="36322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2pPr>
            <a:lvl3pPr marL="72580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3pPr>
            <a:lvl4pPr marL="108902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4pPr>
            <a:lvl5pPr marL="145161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5pPr>
            <a:lvl6pPr marL="181483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6pPr>
            <a:lvl7pPr marL="217741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7pPr>
            <a:lvl8pPr marL="254063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8pPr>
            <a:lvl9pPr marL="290322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方正兰亭黑_GBK" pitchFamily="2" charset="-122"/>
              <a:ea typeface="方正兰亭黑_GBK" pitchFamily="2" charset="-122"/>
              <a:sym typeface="方正兰亭黑_GBK" pitchFamily="2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7"/>
          <p:cNvSpPr txBox="1"/>
          <p:nvPr/>
        </p:nvSpPr>
        <p:spPr>
          <a:xfrm>
            <a:off x="1001577" y="187257"/>
            <a:ext cx="4160329" cy="37701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专利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证书 </a:t>
            </a:r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Certificates of Patents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0" name="Picture 2" descr="D:\华威\HE\华威证书\证件\Certifications\Innovation patent--Forging method of large single-flanged explosion-proof motor shaft with full fiber structure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580906" y="628328"/>
            <a:ext cx="2519782" cy="35908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51" name="Picture 3" descr="D:\华威\HE\华威证书\证件\Certifications\Innovation Patent--Forging method of large double-flanged motor shaft with full fiber structu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4402" y="628328"/>
            <a:ext cx="2519782" cy="35908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180306" y="4228728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全纤维组织大型双法兰电机主轴锻造方法</a:t>
            </a:r>
            <a:endParaRPr lang="zh-CN" altLang="en-US" sz="1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Forging method of large double-flanged motor shaft with full fiber structure</a:t>
            </a:r>
            <a:endParaRPr lang="en-US" altLang="zh-CN" sz="1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专利号</a:t>
            </a:r>
            <a:r>
              <a:rPr lang="en-US" altLang="zh-CN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/Patent No.: 2013052800614490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794" y="4228728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全纤维组织大型单法兰防爆电机主轴锻件锻造加工方法</a:t>
            </a:r>
            <a:endParaRPr lang="zh-CN" altLang="en-US" sz="1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Forging method of large single-flanged explosion-proof motor shaft with full fiber structure</a:t>
            </a:r>
            <a:endParaRPr lang="en-US" altLang="zh-CN" sz="1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专利号</a:t>
            </a:r>
            <a:r>
              <a:rPr lang="en-US" altLang="zh-CN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/Patent No.: 2014022600536220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7"/>
          <p:cNvSpPr txBox="1"/>
          <p:nvPr/>
        </p:nvSpPr>
        <p:spPr>
          <a:xfrm>
            <a:off x="1001577" y="187257"/>
            <a:ext cx="4160329" cy="37701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 </a:t>
            </a:r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CORE PRODUCTS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146" name="Picture 2" descr="D:\华威\HE\高清图片\Block-type\5tons hammer head for Electric hammer.jpg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94581" y="628327"/>
            <a:ext cx="5612290" cy="3968691"/>
          </a:xfrm>
          <a:prstGeom prst="rect">
            <a:avLst/>
          </a:prstGeom>
          <a:noFill/>
        </p:spPr>
      </p:pic>
      <p:sp>
        <p:nvSpPr>
          <p:cNvPr id="13" name="矩形 13"/>
          <p:cNvSpPr>
            <a:spLocks noChangeArrowheads="1"/>
          </p:cNvSpPr>
          <p:nvPr/>
        </p:nvSpPr>
        <p:spPr bwMode="auto">
          <a:xfrm>
            <a:off x="1042235" y="4588768"/>
            <a:ext cx="3872921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冷轧辊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Cold Mill Roll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图片4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49058" y="556320"/>
            <a:ext cx="1152128" cy="137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s://timgsa.baidu.com/timg?image&amp;quality=80&amp;size=b9999_10000&amp;sec=1532580224763&amp;di=12ab6d0919138a6b20d339deb4662673&amp;imgtype=0&amp;src=http%3A%2F%2Fimg006.hc360.cn%2Fm1%2FM02%2F15%2F34%2FwKhQcFRALrqEaYLIAAAAAM1STCQ73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00454" y="2068488"/>
            <a:ext cx="3255362" cy="2520280"/>
          </a:xfrm>
          <a:prstGeom prst="rect">
            <a:avLst/>
          </a:prstGeom>
          <a:noFill/>
        </p:spPr>
      </p:pic>
      <p:sp>
        <p:nvSpPr>
          <p:cNvPr id="10" name="右箭头 9"/>
          <p:cNvSpPr/>
          <p:nvPr/>
        </p:nvSpPr>
        <p:spPr bwMode="auto">
          <a:xfrm rot="9015172">
            <a:off x="8498197" y="3130658"/>
            <a:ext cx="600603" cy="348103"/>
          </a:xfrm>
          <a:prstGeom prst="rightArrow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46" tIns="45723" rIns="91446" bIns="45723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1pPr>
            <a:lvl2pPr marL="36322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2pPr>
            <a:lvl3pPr marL="72580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3pPr>
            <a:lvl4pPr marL="108902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4pPr>
            <a:lvl5pPr marL="145161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5pPr>
            <a:lvl6pPr marL="181483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6pPr>
            <a:lvl7pPr marL="217741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7pPr>
            <a:lvl8pPr marL="254063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8pPr>
            <a:lvl9pPr marL="290322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方正兰亭黑_GBK" pitchFamily="2" charset="-122"/>
              <a:ea typeface="方正兰亭黑_GBK" pitchFamily="2" charset="-122"/>
              <a:sym typeface="方正兰亭黑_GBK" pitchFamily="2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7"/>
          <p:cNvSpPr txBox="1"/>
          <p:nvPr/>
        </p:nvSpPr>
        <p:spPr>
          <a:xfrm>
            <a:off x="1001577" y="187257"/>
            <a:ext cx="4160329" cy="37701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客户 </a:t>
            </a:r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Main customers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29394" y="593924"/>
            <a:ext cx="8447856" cy="4363907"/>
            <a:chOff x="229394" y="593924"/>
            <a:chExt cx="8447856" cy="4363907"/>
          </a:xfrm>
        </p:grpSpPr>
        <p:pic>
          <p:nvPicPr>
            <p:cNvPr id="45" name="图片 8" descr="南阳防爆.png"/>
            <p:cNvPicPr>
              <a:picLocks noChangeAspect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5220866" y="3940696"/>
              <a:ext cx="1299201" cy="959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图片 9" descr="佳木斯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941028" y="3091865"/>
              <a:ext cx="1736222" cy="1712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图片 10" descr="中石油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428731" y="1971117"/>
              <a:ext cx="1136212" cy="9805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图片 11" descr="中石化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55960" y="610122"/>
              <a:ext cx="1359310" cy="10534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" name="图片 12" descr="GE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33082" y="2274937"/>
              <a:ext cx="1536414" cy="14119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图片 13" descr="达涅利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868938" y="1708448"/>
              <a:ext cx="1389196" cy="11684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图片 14" descr="fast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408927" y="1656525"/>
              <a:ext cx="1153066" cy="629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" name="图片 15" descr="西北铝.pn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838938" y="3792411"/>
              <a:ext cx="1134563" cy="10706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" name="图片 16" descr="中纸.pn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378049" y="670794"/>
              <a:ext cx="1299201" cy="1181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" name="图片 17" descr="四川宏华.png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616176" y="2285620"/>
              <a:ext cx="1284287" cy="1327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" name="图片 18" descr="中航工业.png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645655" y="593924"/>
              <a:ext cx="1747873" cy="1606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" name="图片 19" descr="三环.png"/>
            <p:cNvPicPr>
              <a:picLocks noChangeAspect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602024" y="3686914"/>
              <a:ext cx="1036255" cy="714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" name="图片 20" descr="陕鼓.png"/>
            <p:cNvPicPr>
              <a:picLocks noChangeAspect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38499" y="2291498"/>
              <a:ext cx="2248070" cy="16038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" name="图片 21" descr="HMC.png"/>
            <p:cNvPicPr>
              <a:picLocks noChangeAspect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616176" y="4392445"/>
              <a:ext cx="1105725" cy="565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" name="图片 22" descr="中冶陕压.png"/>
            <p:cNvPicPr>
              <a:picLocks noChangeAspect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577849" y="2932584"/>
              <a:ext cx="1299201" cy="969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" name="图片 23" descr="宝鸡塞弗.png"/>
            <p:cNvPicPr>
              <a:picLocks noChangeAspect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4446618" y="593924"/>
              <a:ext cx="1456252" cy="1029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" name="图片 24" descr="中船重工.png"/>
            <p:cNvPicPr>
              <a:picLocks noChangeAspect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229394" y="593924"/>
              <a:ext cx="2277271" cy="1651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图片 26" descr="T 3 .png"/>
            <p:cNvPicPr>
              <a:picLocks noChangeAspect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229394" y="3960042"/>
              <a:ext cx="2248070" cy="8648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7"/>
          <p:cNvSpPr txBox="1"/>
          <p:nvPr/>
        </p:nvSpPr>
        <p:spPr>
          <a:xfrm>
            <a:off x="1001577" y="187257"/>
            <a:ext cx="4160329" cy="37701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客户 </a:t>
            </a:r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Main customers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714012" y="700336"/>
            <a:ext cx="7747214" cy="3982686"/>
            <a:chOff x="714012" y="700336"/>
            <a:chExt cx="7747214" cy="3982686"/>
          </a:xfrm>
        </p:grpSpPr>
        <p:grpSp>
          <p:nvGrpSpPr>
            <p:cNvPr id="63" name="组合 62"/>
            <p:cNvGrpSpPr/>
            <p:nvPr/>
          </p:nvGrpSpPr>
          <p:grpSpPr>
            <a:xfrm>
              <a:off x="714012" y="700336"/>
              <a:ext cx="7747214" cy="3982686"/>
              <a:chOff x="714012" y="700336"/>
              <a:chExt cx="7747214" cy="3982686"/>
            </a:xfrm>
          </p:grpSpPr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" cstate="print"/>
              <a:srcRect/>
              <a:stretch>
                <a:fillRect/>
              </a:stretch>
            </p:blipFill>
            <p:spPr bwMode="auto">
              <a:xfrm>
                <a:off x="786020" y="3004592"/>
                <a:ext cx="3518394" cy="650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52" name="Picture 4" descr="http://www.wolong.com.cn/home/img/1wllogo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28378" y="3868688"/>
                <a:ext cx="5256584" cy="525017"/>
              </a:xfrm>
              <a:prstGeom prst="rect">
                <a:avLst/>
              </a:prstGeom>
              <a:noFill/>
            </p:spPr>
          </p:pic>
          <p:pic>
            <p:nvPicPr>
              <p:cNvPr id="2058" name="Picture 10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594332" y="700336"/>
                <a:ext cx="1771760" cy="1728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63" name="Picture 1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546660" y="2932584"/>
                <a:ext cx="1872208" cy="17504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67" name="Picture 1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538548" y="772344"/>
                <a:ext cx="2794810" cy="8640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69" name="Picture 2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714012" y="2068488"/>
                <a:ext cx="3060735" cy="7200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70" name="Picture 2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6474652" y="1852464"/>
                <a:ext cx="1986574" cy="8664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71" name="Picture 23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858028" y="988368"/>
                <a:ext cx="2482710" cy="936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073" name="Picture 25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500786" y="1996480"/>
              <a:ext cx="1807578" cy="18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7"/>
          <p:cNvSpPr txBox="1"/>
          <p:nvPr/>
        </p:nvSpPr>
        <p:spPr>
          <a:xfrm>
            <a:off x="1001577" y="187257"/>
            <a:ext cx="4160329" cy="37701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客户 </a:t>
            </a:r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Main customers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468338" y="772344"/>
            <a:ext cx="8208912" cy="4115953"/>
            <a:chOff x="324322" y="772344"/>
            <a:chExt cx="8208912" cy="411595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324322" y="1060376"/>
              <a:ext cx="2156374" cy="722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56570" y="772344"/>
              <a:ext cx="1158675" cy="1010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80706" y="1060376"/>
              <a:ext cx="2845096" cy="700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6" name="Picture 8" descr="https://gss3.bdstatic.com/7Po3dSag_xI4khGkpoWK1HF6hhy/baike/w%3D268%3Bg%3D0/sign=2fafc3b0249759ee4a5067cd8ac0242b/94cad1c8a786c917586bf584cb3d70cf3bc75726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801504" y="841992"/>
              <a:ext cx="1659722" cy="1656184"/>
            </a:xfrm>
            <a:prstGeom prst="rect">
              <a:avLst/>
            </a:prstGeom>
            <a:noFill/>
          </p:spPr>
        </p:pic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64682" y="2003782"/>
              <a:ext cx="2088232" cy="2036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92674" y="4030396"/>
              <a:ext cx="2088232" cy="68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1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980506" y="4093468"/>
              <a:ext cx="1438461" cy="639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2" name="Picture 1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80506" y="3367115"/>
              <a:ext cx="1440160" cy="645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4" name="Picture 16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196530" y="1852464"/>
              <a:ext cx="1483990" cy="1458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5" name="Picture 17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40346" y="3436640"/>
              <a:ext cx="1358484" cy="1289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6" name="Picture 18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580906" y="3508648"/>
              <a:ext cx="1201365" cy="1152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8" name="Picture 20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877050" y="3292624"/>
              <a:ext cx="1582376" cy="1595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1" name="Picture 2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733034" y="2572544"/>
              <a:ext cx="1800200" cy="678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2" name="Picture 24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40346" y="2140496"/>
              <a:ext cx="1570654" cy="1107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5234" name="Picture 2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292874" y="1996480"/>
              <a:ext cx="1245138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 descr="C:\Users\Administrator\Desktop\PPT\35-1.png"/>
          <p:cNvPicPr>
            <a:picLocks noChangeAspect="1" noChangeArrowheads="1"/>
          </p:cNvPicPr>
          <p:nvPr/>
        </p:nvPicPr>
        <p:blipFill>
          <a:blip r:embed="rId1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856897" y="723852"/>
            <a:ext cx="7431793" cy="4233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3" descr="华威图标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41429" y="2397659"/>
            <a:ext cx="321570" cy="25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" name="Picture 3" descr="华威图标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6595" y="2117309"/>
            <a:ext cx="321570" cy="25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Picture 3" descr="华威图标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66264" y="2331689"/>
            <a:ext cx="321570" cy="25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5" name="Picture 3" descr="华威图标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2214" y="2665634"/>
            <a:ext cx="321570" cy="25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6" name="Picture 3" descr="华威图标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84570" y="2438879"/>
            <a:ext cx="321570" cy="25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7" name="Picture 3" descr="华威图标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41429" y="1313383"/>
            <a:ext cx="321570" cy="25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" name="Picture 3" descr="华威图标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05479" y="2772825"/>
            <a:ext cx="321570" cy="25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2" name="Picture 3" descr="华威图标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0975" y="3844725"/>
            <a:ext cx="321570" cy="25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3" name="Picture 3" descr="华威图标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7834" y="2117309"/>
            <a:ext cx="321570" cy="25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Picture 3" descr="华威图标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91099" y="2063714"/>
            <a:ext cx="321570" cy="25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Picture 3" descr="华威图标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5603" y="2010119"/>
            <a:ext cx="321570" cy="25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6" name="Picture 3" descr="华威图标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64942" y="3403590"/>
            <a:ext cx="321570" cy="255600"/>
          </a:xfrm>
          <a:prstGeom prst="roundRect">
            <a:avLst>
              <a:gd name="adj" fmla="val 44708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Picture 3" descr="华威图标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50562" y="4434271"/>
            <a:ext cx="321570" cy="255600"/>
          </a:xfrm>
          <a:prstGeom prst="roundRect">
            <a:avLst>
              <a:gd name="adj" fmla="val 44708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8" name="Picture 3" descr="华威图标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3826" y="2170904"/>
            <a:ext cx="321570" cy="255600"/>
          </a:xfrm>
          <a:prstGeom prst="roundRect">
            <a:avLst>
              <a:gd name="adj" fmla="val 0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9" name="Picture 3" descr="华威图标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851" y="1540139"/>
            <a:ext cx="321570" cy="255600"/>
          </a:xfrm>
          <a:prstGeom prst="roundRect">
            <a:avLst>
              <a:gd name="adj" fmla="val 0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0" name="Picture 3" descr="华威图标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9983" y="2224499"/>
            <a:ext cx="321570" cy="255600"/>
          </a:xfrm>
          <a:prstGeom prst="roundRect">
            <a:avLst>
              <a:gd name="adj" fmla="val 0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" name="Picture 3" descr="华威图标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19198" y="1527764"/>
            <a:ext cx="321570" cy="255600"/>
          </a:xfrm>
          <a:prstGeom prst="roundRect">
            <a:avLst>
              <a:gd name="adj" fmla="val 0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TextBox 17"/>
          <p:cNvSpPr txBox="1"/>
          <p:nvPr/>
        </p:nvSpPr>
        <p:spPr>
          <a:xfrm>
            <a:off x="1001577" y="187257"/>
            <a:ext cx="4160329" cy="37701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业务市场 </a:t>
            </a:r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Main Market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7"/>
          <p:cNvSpPr txBox="1"/>
          <p:nvPr/>
        </p:nvSpPr>
        <p:spPr>
          <a:xfrm>
            <a:off x="1001577" y="187257"/>
            <a:ext cx="4160329" cy="37701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专利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证书 </a:t>
            </a:r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Certificates of Patents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7866" y="4393203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高压高强度高低温冲击压裂泵阀箱钢锻件及其制造方法</a:t>
            </a:r>
            <a:endParaRPr lang="zh-CN" altLang="en-US" sz="1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Forging method of steel fracturing pump valve box under high pressure, high intensity and ultra-low temperature</a:t>
            </a:r>
            <a:endParaRPr lang="en-US" altLang="zh-CN" sz="1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专利号</a:t>
            </a:r>
            <a:r>
              <a:rPr lang="en-US" altLang="zh-CN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/Patent No.: 2013090600435210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74" name="Picture 2" descr="D:\华威\HE\华威证书\证件\Certifications\Innovation patent--Forging method of steel fracturing pump valve box under high pressure, high intensity and ultra-low temperature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934720" y="681990"/>
            <a:ext cx="2604135" cy="3710940"/>
          </a:xfrm>
          <a:prstGeom prst="rect">
            <a:avLst/>
          </a:prstGeom>
          <a:noFill/>
        </p:spPr>
      </p:pic>
      <p:pic>
        <p:nvPicPr>
          <p:cNvPr id="5122" name="Picture 2" descr="D:\华威\HE\华威证书\证件\Certifications\Utility Model Patent--Special jaw for forging flanged motor spindl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1305" y="744220"/>
            <a:ext cx="2515870" cy="3585845"/>
          </a:xfrm>
          <a:prstGeom prst="rect">
            <a:avLst/>
          </a:prstGeom>
          <a:noFill/>
        </p:spPr>
      </p:pic>
      <p:sp>
        <p:nvSpPr>
          <p:cNvPr id="9" name="TextBox 13"/>
          <p:cNvSpPr txBox="1"/>
          <p:nvPr/>
        </p:nvSpPr>
        <p:spPr>
          <a:xfrm>
            <a:off x="4251742" y="4470172"/>
            <a:ext cx="432048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1pPr>
            <a:lvl2pPr marL="36322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2pPr>
            <a:lvl3pPr marL="72580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3pPr>
            <a:lvl4pPr marL="108902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4pPr>
            <a:lvl5pPr marL="145161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5pPr>
            <a:lvl6pPr marL="181483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6pPr>
            <a:lvl7pPr marL="217741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7pPr>
            <a:lvl8pPr marL="254063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8pPr>
            <a:lvl9pPr marL="290322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9pPr>
          </a:lstStyle>
          <a:p>
            <a:pPr algn="ctr">
              <a:buClrTx/>
              <a:buSzTx/>
              <a:buFontTx/>
            </a:pPr>
            <a:r>
              <a:rPr lang="en-US" altLang="zh-CN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一种带法兰电机主轴的锻造专用钳口</a:t>
            </a:r>
            <a:endParaRPr lang="en-US" altLang="zh-CN" sz="1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buClrTx/>
              <a:buSzTx/>
              <a:buFontTx/>
            </a:pPr>
            <a:r>
              <a:rPr lang="en-US" altLang="zh-CN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Utility Model Patent--Special jaw for forging flanged motor spindles</a:t>
            </a:r>
            <a:endParaRPr lang="en-US" altLang="zh-CN" sz="1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7"/>
          <p:cNvSpPr txBox="1"/>
          <p:nvPr/>
        </p:nvSpPr>
        <p:spPr>
          <a:xfrm>
            <a:off x="1001577" y="187257"/>
            <a:ext cx="4160329" cy="37701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专利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证书 </a:t>
            </a:r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Certificates of Patents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99" name="Picture 3" descr="D:\华威\HE\华威证书\证件\Certifications\Utility Model Patent--Automatic tongs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972394" y="586923"/>
            <a:ext cx="2808312" cy="4001845"/>
          </a:xfrm>
          <a:prstGeom prst="rect">
            <a:avLst/>
          </a:prstGeom>
          <a:noFill/>
        </p:spPr>
      </p:pic>
      <p:sp>
        <p:nvSpPr>
          <p:cNvPr id="18" name="TextBox 13"/>
          <p:cNvSpPr txBox="1"/>
          <p:nvPr/>
        </p:nvSpPr>
        <p:spPr>
          <a:xfrm>
            <a:off x="180306" y="4588768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1pPr>
            <a:lvl2pPr marL="36322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2pPr>
            <a:lvl3pPr marL="72580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3pPr>
            <a:lvl4pPr marL="108902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4pPr>
            <a:lvl5pPr marL="145161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5pPr>
            <a:lvl6pPr marL="181483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6pPr>
            <a:lvl7pPr marL="217741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7pPr>
            <a:lvl8pPr marL="254063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8pPr>
            <a:lvl9pPr marL="290322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9pPr>
          </a:lstStyle>
          <a:p>
            <a:r>
              <a:rPr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自动吊钳</a:t>
            </a:r>
            <a:endParaRPr lang="zh-CN" altLang="en-US" sz="1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Automatic tongs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100" name="Picture 4" descr="D:\华威\HE\华威证书\证件\Certifications\Utility Model Patent--Cutting tools for cutting large forgings 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882" y="609278"/>
            <a:ext cx="2808312" cy="4002023"/>
          </a:xfrm>
          <a:prstGeom prst="rect">
            <a:avLst/>
          </a:prstGeom>
          <a:noFill/>
        </p:spPr>
      </p:pic>
      <p:sp>
        <p:nvSpPr>
          <p:cNvPr id="19" name="TextBox 13"/>
          <p:cNvSpPr txBox="1"/>
          <p:nvPr/>
        </p:nvSpPr>
        <p:spPr>
          <a:xfrm>
            <a:off x="4644802" y="4588768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1pPr>
            <a:lvl2pPr marL="36322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2pPr>
            <a:lvl3pPr marL="72580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3pPr>
            <a:lvl4pPr marL="108902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4pPr>
            <a:lvl5pPr marL="145161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5pPr>
            <a:lvl6pPr marL="181483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6pPr>
            <a:lvl7pPr marL="217741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7pPr>
            <a:lvl8pPr marL="254063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8pPr>
            <a:lvl9pPr marL="290322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9pPr>
          </a:lstStyle>
          <a:p>
            <a:r>
              <a:rPr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大型锻件切割用剁刀</a:t>
            </a:r>
            <a:endParaRPr lang="zh-CN" altLang="en-US" sz="1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Cutting tools for cutting large forgings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7" descr="图片4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6730" y="1708448"/>
            <a:ext cx="1008112" cy="1202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7"/>
          <p:cNvSpPr txBox="1"/>
          <p:nvPr/>
        </p:nvSpPr>
        <p:spPr>
          <a:xfrm>
            <a:off x="1001577" y="187257"/>
            <a:ext cx="4160329" cy="37701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专利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证书 </a:t>
            </a:r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Certificates of Patents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99" name="Picture 3" descr="D:\华威\HE\华威证书\证件\Certifications\Utility Model Patent--Automatic tongs.jpg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972456" y="586923"/>
            <a:ext cx="2808187" cy="4001845"/>
          </a:xfrm>
          <a:prstGeom prst="rect">
            <a:avLst/>
          </a:prstGeom>
          <a:noFill/>
        </p:spPr>
      </p:pic>
      <p:sp>
        <p:nvSpPr>
          <p:cNvPr id="18" name="TextBox 13"/>
          <p:cNvSpPr txBox="1"/>
          <p:nvPr/>
        </p:nvSpPr>
        <p:spPr>
          <a:xfrm>
            <a:off x="180306" y="4588768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1pPr>
            <a:lvl2pPr marL="36322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2pPr>
            <a:lvl3pPr marL="72580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3pPr>
            <a:lvl4pPr marL="108902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4pPr>
            <a:lvl5pPr marL="145161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5pPr>
            <a:lvl6pPr marL="181483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6pPr>
            <a:lvl7pPr marL="217741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7pPr>
            <a:lvl8pPr marL="254063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8pPr>
            <a:lvl9pPr marL="290322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9pPr>
          </a:lstStyle>
          <a:p>
            <a:r>
              <a:rPr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锻件塑性成形装置</a:t>
            </a:r>
            <a:endParaRPr lang="zh-CN" altLang="en-US" sz="1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Equipment for metal forming of forgings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100" name="Picture 4" descr="D:\华威\HE\华威证书\证件\Certifications\Utility Model Patent--Cutting tools for cutting large forgings 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364882" y="609278"/>
            <a:ext cx="2808312" cy="4002022"/>
          </a:xfrm>
          <a:prstGeom prst="rect">
            <a:avLst/>
          </a:prstGeom>
          <a:noFill/>
        </p:spPr>
      </p:pic>
      <p:sp>
        <p:nvSpPr>
          <p:cNvPr id="19" name="TextBox 13"/>
          <p:cNvSpPr txBox="1"/>
          <p:nvPr/>
        </p:nvSpPr>
        <p:spPr>
          <a:xfrm>
            <a:off x="4644802" y="4588768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1pPr>
            <a:lvl2pPr marL="36322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2pPr>
            <a:lvl3pPr marL="72580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3pPr>
            <a:lvl4pPr marL="108902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4pPr>
            <a:lvl5pPr marL="145161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5pPr>
            <a:lvl6pPr marL="181483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6pPr>
            <a:lvl7pPr marL="217741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7pPr>
            <a:lvl8pPr marL="254063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8pPr>
            <a:lvl9pPr marL="290322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9pPr>
          </a:lstStyle>
          <a:p>
            <a:r>
              <a:rPr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锻压回转台</a:t>
            </a:r>
            <a:endParaRPr lang="zh-CN" altLang="en-US" sz="1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Forging rotary platform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7" descr="图片4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6730" y="1708448"/>
            <a:ext cx="1008112" cy="1202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7"/>
          <p:cNvSpPr txBox="1"/>
          <p:nvPr/>
        </p:nvSpPr>
        <p:spPr>
          <a:xfrm>
            <a:off x="1001577" y="187257"/>
            <a:ext cx="4160329" cy="37701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专利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证书 </a:t>
            </a:r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Certificates of Patents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99" name="Picture 3" descr="D:\华威\HE\华威证书\证件\Certifications\Utility Model Patent--Automatic tongs.jpg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972722" y="586923"/>
            <a:ext cx="2807655" cy="4001845"/>
          </a:xfrm>
          <a:prstGeom prst="rect">
            <a:avLst/>
          </a:prstGeom>
          <a:noFill/>
        </p:spPr>
      </p:pic>
      <p:sp>
        <p:nvSpPr>
          <p:cNvPr id="18" name="TextBox 13"/>
          <p:cNvSpPr txBox="1"/>
          <p:nvPr/>
        </p:nvSpPr>
        <p:spPr>
          <a:xfrm>
            <a:off x="180306" y="4588768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1pPr>
            <a:lvl2pPr marL="36322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2pPr>
            <a:lvl3pPr marL="72580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3pPr>
            <a:lvl4pPr marL="108902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4pPr>
            <a:lvl5pPr marL="145161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5pPr>
            <a:lvl6pPr marL="181483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6pPr>
            <a:lvl7pPr marL="217741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7pPr>
            <a:lvl8pPr marL="254063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8pPr>
            <a:lvl9pPr marL="290322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9pPr>
          </a:lstStyle>
          <a:p>
            <a:r>
              <a:rPr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油压式锻压机</a:t>
            </a:r>
            <a:endParaRPr lang="en-US" altLang="zh-CN" sz="1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Hydraulic forging machines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100" name="Picture 4" descr="D:\华威\HE\华威证书\证件\Certifications\Utility Model Patent--Cutting tools for cutting large forgings 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364882" y="609278"/>
            <a:ext cx="2808312" cy="4002022"/>
          </a:xfrm>
          <a:prstGeom prst="rect">
            <a:avLst/>
          </a:prstGeom>
          <a:noFill/>
        </p:spPr>
      </p:pic>
      <p:sp>
        <p:nvSpPr>
          <p:cNvPr id="19" name="TextBox 13"/>
          <p:cNvSpPr txBox="1"/>
          <p:nvPr/>
        </p:nvSpPr>
        <p:spPr>
          <a:xfrm>
            <a:off x="4644802" y="4588768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1pPr>
            <a:lvl2pPr marL="36322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2pPr>
            <a:lvl3pPr marL="72580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3pPr>
            <a:lvl4pPr marL="1089025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4pPr>
            <a:lvl5pPr marL="145161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5pPr>
            <a:lvl6pPr marL="181483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6pPr>
            <a:lvl7pPr marL="217741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7pPr>
            <a:lvl8pPr marL="2540635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8pPr>
            <a:lvl9pPr marL="2903220" algn="l" defTabSz="725805" rtl="0" eaLnBrk="1" latinLnBrk="0" hangingPunct="1">
              <a:defRPr kern="1200">
                <a:solidFill>
                  <a:schemeClr val="tx1"/>
                </a:solidFill>
                <a:latin typeface="Amelia BT" panose="04040804050F02020703" pitchFamily="82" charset="0"/>
                <a:ea typeface="+mn-ea"/>
                <a:cs typeface="+mn-cs"/>
              </a:defRPr>
            </a:lvl9pPr>
          </a:lstStyle>
          <a:p>
            <a:r>
              <a:rPr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锻造用垫铁</a:t>
            </a:r>
            <a:endParaRPr lang="zh-CN" altLang="en-US" sz="1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Iron Pad for forging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7" descr="图片4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6730" y="1708448"/>
            <a:ext cx="1008112" cy="1202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CC3300"/>
      </a:dk2>
      <a:lt2>
        <a:srgbClr val="808080"/>
      </a:lt2>
      <a:accent1>
        <a:srgbClr val="FF6161"/>
      </a:accent1>
      <a:accent2>
        <a:srgbClr val="FFC319"/>
      </a:accent2>
      <a:accent3>
        <a:srgbClr val="FFFFFF"/>
      </a:accent3>
      <a:accent4>
        <a:srgbClr val="000000"/>
      </a:accent4>
      <a:accent5>
        <a:srgbClr val="FFB7B7"/>
      </a:accent5>
      <a:accent6>
        <a:srgbClr val="E7B016"/>
      </a:accent6>
      <a:hlink>
        <a:srgbClr val="A8D02A"/>
      </a:hlink>
      <a:folHlink>
        <a:srgbClr val="5CB1F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7B21"/>
        </a:solidFill>
        <a:ln>
          <a:noFill/>
        </a:ln>
      </a:spPr>
      <a:bodyPr lIns="91446" tIns="45723" rIns="91446" bIns="45723" rtlCol="0" anchor="ctr"/>
      <a:lstStyle>
        <a:defPPr algn="ctr">
          <a:defRPr>
            <a:latin typeface="方正兰亭黑_GBK" pitchFamily="2" charset="-122"/>
            <a:ea typeface="方正兰亭黑_GBK" pitchFamily="2" charset="-122"/>
            <a:sym typeface="方正兰亭黑_GBK" pitchFamily="2" charset="-122"/>
          </a:defRPr>
        </a:defPPr>
      </a:lst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CC3300"/>
        </a:dk2>
        <a:lt2>
          <a:srgbClr val="808080"/>
        </a:lt2>
        <a:accent1>
          <a:srgbClr val="FF6161"/>
        </a:accent1>
        <a:accent2>
          <a:srgbClr val="FFC319"/>
        </a:accent2>
        <a:accent3>
          <a:srgbClr val="FFFFFF"/>
        </a:accent3>
        <a:accent4>
          <a:srgbClr val="000000"/>
        </a:accent4>
        <a:accent5>
          <a:srgbClr val="FFB7B7"/>
        </a:accent5>
        <a:accent6>
          <a:srgbClr val="E7B016"/>
        </a:accent6>
        <a:hlink>
          <a:srgbClr val="A8D02A"/>
        </a:hlink>
        <a:folHlink>
          <a:srgbClr val="5CB1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6666"/>
        </a:dk2>
        <a:lt2>
          <a:srgbClr val="808080"/>
        </a:lt2>
        <a:accent1>
          <a:srgbClr val="F8A230"/>
        </a:accent1>
        <a:accent2>
          <a:srgbClr val="5CACE2"/>
        </a:accent2>
        <a:accent3>
          <a:srgbClr val="FFFFFF"/>
        </a:accent3>
        <a:accent4>
          <a:srgbClr val="000000"/>
        </a:accent4>
        <a:accent5>
          <a:srgbClr val="FBCEAD"/>
        </a:accent5>
        <a:accent6>
          <a:srgbClr val="539BCD"/>
        </a:accent6>
        <a:hlink>
          <a:srgbClr val="E569A7"/>
        </a:hlink>
        <a:folHlink>
          <a:srgbClr val="95D8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66"/>
        </a:dk2>
        <a:lt2>
          <a:srgbClr val="808080"/>
        </a:lt2>
        <a:accent1>
          <a:srgbClr val="8EEA3A"/>
        </a:accent1>
        <a:accent2>
          <a:srgbClr val="F97B90"/>
        </a:accent2>
        <a:accent3>
          <a:srgbClr val="FFFFFF"/>
        </a:accent3>
        <a:accent4>
          <a:srgbClr val="000000"/>
        </a:accent4>
        <a:accent5>
          <a:srgbClr val="C6F3AE"/>
        </a:accent5>
        <a:accent6>
          <a:srgbClr val="E26F82"/>
        </a:accent6>
        <a:hlink>
          <a:srgbClr val="5DC2F5"/>
        </a:hlink>
        <a:folHlink>
          <a:srgbClr val="FFA4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5303</Words>
  <Application>WPS 演示</Application>
  <PresentationFormat>自定义</PresentationFormat>
  <Paragraphs>369</Paragraphs>
  <Slides>54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54</vt:i4>
      </vt:variant>
    </vt:vector>
  </HeadingPairs>
  <TitlesOfParts>
    <vt:vector size="66" baseType="lpstr">
      <vt:lpstr>Arial</vt:lpstr>
      <vt:lpstr>宋体</vt:lpstr>
      <vt:lpstr>Wingdings</vt:lpstr>
      <vt:lpstr>Amelia BT</vt:lpstr>
      <vt:lpstr>方正兰亭黑_GBK</vt:lpstr>
      <vt:lpstr>黑体</vt:lpstr>
      <vt:lpstr>微软雅黑</vt:lpstr>
      <vt:lpstr>Arial Unicode MS</vt:lpstr>
      <vt:lpstr>方正卡通简体</vt:lpstr>
      <vt:lpstr>Arial Rounded MT Bold</vt:lpstr>
      <vt:lpstr>Verdana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Huawei Forging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陕西华威科技股份有限公司介绍</dc:title>
  <dc:creator>Administrator;Carlos He</dc:creator>
  <cp:lastModifiedBy>Administrator</cp:lastModifiedBy>
  <cp:revision>999</cp:revision>
  <dcterms:created xsi:type="dcterms:W3CDTF">2008-03-10T09:13:00Z</dcterms:created>
  <dcterms:modified xsi:type="dcterms:W3CDTF">2020-07-17T02:55:12Z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2052-11.1.0.9739</vt:lpwstr>
  </property>
</Properties>
</file>